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7601" r:id="rId2"/>
    <p:sldId id="7629" r:id="rId3"/>
    <p:sldId id="7630" r:id="rId4"/>
    <p:sldId id="7620" r:id="rId5"/>
    <p:sldId id="7619" r:id="rId6"/>
    <p:sldId id="7626" r:id="rId7"/>
    <p:sldId id="7627" r:id="rId8"/>
    <p:sldId id="7621" r:id="rId9"/>
    <p:sldId id="7622" r:id="rId10"/>
    <p:sldId id="7625" r:id="rId11"/>
    <p:sldId id="7637" r:id="rId12"/>
    <p:sldId id="7638" r:id="rId13"/>
    <p:sldId id="7623" r:id="rId14"/>
    <p:sldId id="7624" r:id="rId15"/>
    <p:sldId id="7635" r:id="rId16"/>
    <p:sldId id="7634" r:id="rId17"/>
    <p:sldId id="7631" r:id="rId18"/>
    <p:sldId id="7632" r:id="rId19"/>
    <p:sldId id="7633" r:id="rId20"/>
    <p:sldId id="7602"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CC66"/>
    <a:srgbClr val="FF99CC"/>
    <a:srgbClr val="FF7C80"/>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54" autoAdjust="0"/>
  </p:normalViewPr>
  <p:slideViewPr>
    <p:cSldViewPr snapToGrid="0">
      <p:cViewPr varScale="1">
        <p:scale>
          <a:sx n="92" d="100"/>
          <a:sy n="92" d="100"/>
        </p:scale>
        <p:origin x="20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9649B-0AF6-4846-A805-BF592B5B5470}" type="doc">
      <dgm:prSet loTypeId="urn:microsoft.com/office/officeart/2005/8/layout/chevron1" loCatId="process" qsTypeId="urn:microsoft.com/office/officeart/2005/8/quickstyle/simple1" qsCatId="simple" csTypeId="urn:microsoft.com/office/officeart/2005/8/colors/accent1_2" csCatId="accent1" phldr="1"/>
      <dgm:spPr/>
    </dgm:pt>
    <dgm:pt modelId="{E34BBE22-5E4F-4CD7-BBC9-0A68F3792F4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latin typeface="ＭＳ Ｐゴシック" panose="020B0600070205080204" pitchFamily="50" charset="-128"/>
              <a:ea typeface="ＭＳ Ｐゴシック" panose="020B0600070205080204" pitchFamily="50" charset="-128"/>
            </a:rPr>
            <a:t>前半</a:t>
          </a:r>
        </a:p>
      </dgm:t>
    </dgm:pt>
    <dgm:pt modelId="{CAAD3CC2-A004-448D-9814-E67086EB682C}" type="parTrans" cxnId="{CFB1E3E9-C25B-4AD2-AEA7-89ABDDBF9AA8}">
      <dgm:prSet/>
      <dgm:spPr/>
      <dgm:t>
        <a:bodyPr/>
        <a:lstStyle/>
        <a:p>
          <a:endParaRPr kumimoji="1" lang="ja-JP" altLang="en-US"/>
        </a:p>
      </dgm:t>
    </dgm:pt>
    <dgm:pt modelId="{F618B1F7-29D1-4D74-8BA5-5024636152F5}" type="sibTrans" cxnId="{CFB1E3E9-C25B-4AD2-AEA7-89ABDDBF9AA8}">
      <dgm:prSet/>
      <dgm:spPr/>
      <dgm:t>
        <a:bodyPr/>
        <a:lstStyle/>
        <a:p>
          <a:endParaRPr kumimoji="1" lang="ja-JP" altLang="en-US"/>
        </a:p>
      </dgm:t>
    </dgm:pt>
    <dgm:pt modelId="{E5D47066-8BBD-4CD2-9953-7BD57F3B02C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latin typeface="ＭＳ Ｐゴシック" panose="020B0600070205080204" pitchFamily="50" charset="-128"/>
              <a:ea typeface="ＭＳ Ｐゴシック" panose="020B0600070205080204" pitchFamily="50" charset="-128"/>
            </a:rPr>
            <a:t>中盤</a:t>
          </a:r>
        </a:p>
      </dgm:t>
    </dgm:pt>
    <dgm:pt modelId="{EBA323E2-C37C-48DC-998D-7F1DA8C356B0}" type="parTrans" cxnId="{3EC2E968-266A-42F2-B4F5-72671E74D47B}">
      <dgm:prSet/>
      <dgm:spPr/>
      <dgm:t>
        <a:bodyPr/>
        <a:lstStyle/>
        <a:p>
          <a:endParaRPr kumimoji="1" lang="ja-JP" altLang="en-US"/>
        </a:p>
      </dgm:t>
    </dgm:pt>
    <dgm:pt modelId="{2EF1C305-5374-4309-B0F7-1DFB455BFCEB}" type="sibTrans" cxnId="{3EC2E968-266A-42F2-B4F5-72671E74D47B}">
      <dgm:prSet/>
      <dgm:spPr/>
      <dgm:t>
        <a:bodyPr/>
        <a:lstStyle/>
        <a:p>
          <a:endParaRPr kumimoji="1" lang="ja-JP" altLang="en-US"/>
        </a:p>
      </dgm:t>
    </dgm:pt>
    <dgm:pt modelId="{7FD7A80A-45B0-42CC-9225-5309EBC181E4}">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latin typeface="ＭＳ Ｐゴシック" panose="020B0600070205080204" pitchFamily="50" charset="-128"/>
              <a:ea typeface="ＭＳ Ｐゴシック" panose="020B0600070205080204" pitchFamily="50" charset="-128"/>
            </a:rPr>
            <a:t>後半</a:t>
          </a:r>
        </a:p>
      </dgm:t>
    </dgm:pt>
    <dgm:pt modelId="{DD0DAE99-9E38-465B-B237-6D6AB5D3424C}" type="parTrans" cxnId="{5F3B461F-798B-4476-AFCF-E6E8DC8FEC06}">
      <dgm:prSet/>
      <dgm:spPr/>
      <dgm:t>
        <a:bodyPr/>
        <a:lstStyle/>
        <a:p>
          <a:endParaRPr kumimoji="1" lang="ja-JP" altLang="en-US"/>
        </a:p>
      </dgm:t>
    </dgm:pt>
    <dgm:pt modelId="{ABF91F1D-6F9E-427B-9137-CB5A16BA694F}" type="sibTrans" cxnId="{5F3B461F-798B-4476-AFCF-E6E8DC8FEC06}">
      <dgm:prSet/>
      <dgm:spPr/>
      <dgm:t>
        <a:bodyPr/>
        <a:lstStyle/>
        <a:p>
          <a:endParaRPr kumimoji="1" lang="ja-JP" altLang="en-US"/>
        </a:p>
      </dgm:t>
    </dgm:pt>
    <dgm:pt modelId="{8E42FF50-C95D-4976-BCD5-642306123FA8}" type="pres">
      <dgm:prSet presAssocID="{5D29649B-0AF6-4846-A805-BF592B5B5470}" presName="Name0" presStyleCnt="0">
        <dgm:presLayoutVars>
          <dgm:dir/>
          <dgm:animLvl val="lvl"/>
          <dgm:resizeHandles val="exact"/>
        </dgm:presLayoutVars>
      </dgm:prSet>
      <dgm:spPr/>
    </dgm:pt>
    <dgm:pt modelId="{04A2BBE2-CCBA-42C5-8572-9D8461A253FC}" type="pres">
      <dgm:prSet presAssocID="{E34BBE22-5E4F-4CD7-BBC9-0A68F3792F4C}" presName="parTxOnly" presStyleLbl="node1" presStyleIdx="0" presStyleCnt="3" custScaleY="66695" custLinFactNeighborX="2811" custLinFactNeighborY="703">
        <dgm:presLayoutVars>
          <dgm:chMax val="0"/>
          <dgm:chPref val="0"/>
          <dgm:bulletEnabled val="1"/>
        </dgm:presLayoutVars>
      </dgm:prSet>
      <dgm:spPr/>
    </dgm:pt>
    <dgm:pt modelId="{001F70E0-D65A-4522-94C9-0D0EC24D728D}" type="pres">
      <dgm:prSet presAssocID="{F618B1F7-29D1-4D74-8BA5-5024636152F5}" presName="parTxOnlySpace" presStyleCnt="0"/>
      <dgm:spPr/>
    </dgm:pt>
    <dgm:pt modelId="{76E1CDB5-3ADA-46E2-AE2B-8E088347C38E}" type="pres">
      <dgm:prSet presAssocID="{E5D47066-8BBD-4CD2-9953-7BD57F3B02CC}" presName="parTxOnly" presStyleLbl="node1" presStyleIdx="1" presStyleCnt="3" custScaleY="66695" custLinFactNeighborX="2811" custLinFactNeighborY="703">
        <dgm:presLayoutVars>
          <dgm:chMax val="0"/>
          <dgm:chPref val="0"/>
          <dgm:bulletEnabled val="1"/>
        </dgm:presLayoutVars>
      </dgm:prSet>
      <dgm:spPr/>
    </dgm:pt>
    <dgm:pt modelId="{D004327F-BAF4-4D45-854C-40F31A21EEC7}" type="pres">
      <dgm:prSet presAssocID="{2EF1C305-5374-4309-B0F7-1DFB455BFCEB}" presName="parTxOnlySpace" presStyleCnt="0"/>
      <dgm:spPr/>
    </dgm:pt>
    <dgm:pt modelId="{2CA3F27B-E0ED-48B4-8978-7965C23EE87E}" type="pres">
      <dgm:prSet presAssocID="{7FD7A80A-45B0-42CC-9225-5309EBC181E4}" presName="parTxOnly" presStyleLbl="node1" presStyleIdx="2" presStyleCnt="3" custScaleY="66695" custLinFactNeighborX="2811" custLinFactNeighborY="703">
        <dgm:presLayoutVars>
          <dgm:chMax val="0"/>
          <dgm:chPref val="0"/>
          <dgm:bulletEnabled val="1"/>
        </dgm:presLayoutVars>
      </dgm:prSet>
      <dgm:spPr/>
    </dgm:pt>
  </dgm:ptLst>
  <dgm:cxnLst>
    <dgm:cxn modelId="{5F3B461F-798B-4476-AFCF-E6E8DC8FEC06}" srcId="{5D29649B-0AF6-4846-A805-BF592B5B5470}" destId="{7FD7A80A-45B0-42CC-9225-5309EBC181E4}" srcOrd="2" destOrd="0" parTransId="{DD0DAE99-9E38-465B-B237-6D6AB5D3424C}" sibTransId="{ABF91F1D-6F9E-427B-9137-CB5A16BA694F}"/>
    <dgm:cxn modelId="{3553A068-43EA-4875-A9E0-52014069AAD4}" type="presOf" srcId="{7FD7A80A-45B0-42CC-9225-5309EBC181E4}" destId="{2CA3F27B-E0ED-48B4-8978-7965C23EE87E}" srcOrd="0" destOrd="0" presId="urn:microsoft.com/office/officeart/2005/8/layout/chevron1"/>
    <dgm:cxn modelId="{3EC2E968-266A-42F2-B4F5-72671E74D47B}" srcId="{5D29649B-0AF6-4846-A805-BF592B5B5470}" destId="{E5D47066-8BBD-4CD2-9953-7BD57F3B02CC}" srcOrd="1" destOrd="0" parTransId="{EBA323E2-C37C-48DC-998D-7F1DA8C356B0}" sibTransId="{2EF1C305-5374-4309-B0F7-1DFB455BFCEB}"/>
    <dgm:cxn modelId="{1710CF94-00A3-4F85-866B-EF5BF694CF64}" type="presOf" srcId="{E34BBE22-5E4F-4CD7-BBC9-0A68F3792F4C}" destId="{04A2BBE2-CCBA-42C5-8572-9D8461A253FC}" srcOrd="0" destOrd="0" presId="urn:microsoft.com/office/officeart/2005/8/layout/chevron1"/>
    <dgm:cxn modelId="{7B262298-578D-4DEF-A04C-B385E01F8ADD}" type="presOf" srcId="{5D29649B-0AF6-4846-A805-BF592B5B5470}" destId="{8E42FF50-C95D-4976-BCD5-642306123FA8}" srcOrd="0" destOrd="0" presId="urn:microsoft.com/office/officeart/2005/8/layout/chevron1"/>
    <dgm:cxn modelId="{4A4814E0-8EA3-4856-B1F0-67490E19CFA0}" type="presOf" srcId="{E5D47066-8BBD-4CD2-9953-7BD57F3B02CC}" destId="{76E1CDB5-3ADA-46E2-AE2B-8E088347C38E}" srcOrd="0" destOrd="0" presId="urn:microsoft.com/office/officeart/2005/8/layout/chevron1"/>
    <dgm:cxn modelId="{CFB1E3E9-C25B-4AD2-AEA7-89ABDDBF9AA8}" srcId="{5D29649B-0AF6-4846-A805-BF592B5B5470}" destId="{E34BBE22-5E4F-4CD7-BBC9-0A68F3792F4C}" srcOrd="0" destOrd="0" parTransId="{CAAD3CC2-A004-448D-9814-E67086EB682C}" sibTransId="{F618B1F7-29D1-4D74-8BA5-5024636152F5}"/>
    <dgm:cxn modelId="{AE74A8A8-EC09-4F46-8CAE-20293BC3DA9C}" type="presParOf" srcId="{8E42FF50-C95D-4976-BCD5-642306123FA8}" destId="{04A2BBE2-CCBA-42C5-8572-9D8461A253FC}" srcOrd="0" destOrd="0" presId="urn:microsoft.com/office/officeart/2005/8/layout/chevron1"/>
    <dgm:cxn modelId="{772BF376-3F49-44C1-827D-2A87B0F55050}" type="presParOf" srcId="{8E42FF50-C95D-4976-BCD5-642306123FA8}" destId="{001F70E0-D65A-4522-94C9-0D0EC24D728D}" srcOrd="1" destOrd="0" presId="urn:microsoft.com/office/officeart/2005/8/layout/chevron1"/>
    <dgm:cxn modelId="{FA41EF1D-6705-4684-8C59-1A7C7EEC1CF4}" type="presParOf" srcId="{8E42FF50-C95D-4976-BCD5-642306123FA8}" destId="{76E1CDB5-3ADA-46E2-AE2B-8E088347C38E}" srcOrd="2" destOrd="0" presId="urn:microsoft.com/office/officeart/2005/8/layout/chevron1"/>
    <dgm:cxn modelId="{7330D382-5911-4305-A439-4C0AEEC64EBB}" type="presParOf" srcId="{8E42FF50-C95D-4976-BCD5-642306123FA8}" destId="{D004327F-BAF4-4D45-854C-40F31A21EEC7}" srcOrd="3" destOrd="0" presId="urn:microsoft.com/office/officeart/2005/8/layout/chevron1"/>
    <dgm:cxn modelId="{DF993C23-AC1A-4585-8E7B-4163688BFC7E}" type="presParOf" srcId="{8E42FF50-C95D-4976-BCD5-642306123FA8}" destId="{2CA3F27B-E0ED-48B4-8978-7965C23EE87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2BBE2-CCBA-42C5-8572-9D8461A253FC}">
      <dsp:nvSpPr>
        <dsp:cNvPr id="0" name=""/>
        <dsp:cNvSpPr/>
      </dsp:nvSpPr>
      <dsp:spPr>
        <a:xfrm>
          <a:off x="10377" y="469228"/>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kumimoji="1" lang="ja-JP" altLang="en-US" sz="4300" kern="1200" dirty="0">
              <a:latin typeface="ＭＳ Ｐゴシック" panose="020B0600070205080204" pitchFamily="50" charset="-128"/>
              <a:ea typeface="ＭＳ Ｐゴシック" panose="020B0600070205080204" pitchFamily="50" charset="-128"/>
            </a:rPr>
            <a:t>前半</a:t>
          </a:r>
        </a:p>
      </dsp:txBody>
      <dsp:txXfrm>
        <a:off x="391533" y="469228"/>
        <a:ext cx="2095144" cy="762311"/>
      </dsp:txXfrm>
    </dsp:sp>
    <dsp:sp modelId="{76E1CDB5-3ADA-46E2-AE2B-8E088347C38E}">
      <dsp:nvSpPr>
        <dsp:cNvPr id="0" name=""/>
        <dsp:cNvSpPr/>
      </dsp:nvSpPr>
      <dsp:spPr>
        <a:xfrm>
          <a:off x="2582087" y="469228"/>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kumimoji="1" lang="ja-JP" altLang="en-US" sz="4300" kern="1200" dirty="0">
              <a:latin typeface="ＭＳ Ｐゴシック" panose="020B0600070205080204" pitchFamily="50" charset="-128"/>
              <a:ea typeface="ＭＳ Ｐゴシック" panose="020B0600070205080204" pitchFamily="50" charset="-128"/>
            </a:rPr>
            <a:t>中盤</a:t>
          </a:r>
        </a:p>
      </dsp:txBody>
      <dsp:txXfrm>
        <a:off x="2963243" y="469228"/>
        <a:ext cx="2095144" cy="762311"/>
      </dsp:txXfrm>
    </dsp:sp>
    <dsp:sp modelId="{2CA3F27B-E0ED-48B4-8978-7965C23EE87E}">
      <dsp:nvSpPr>
        <dsp:cNvPr id="0" name=""/>
        <dsp:cNvSpPr/>
      </dsp:nvSpPr>
      <dsp:spPr>
        <a:xfrm>
          <a:off x="5148109" y="469228"/>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kumimoji="1" lang="ja-JP" altLang="en-US" sz="4300" kern="1200" dirty="0">
              <a:latin typeface="ＭＳ Ｐゴシック" panose="020B0600070205080204" pitchFamily="50" charset="-128"/>
              <a:ea typeface="ＭＳ Ｐゴシック" panose="020B0600070205080204" pitchFamily="50" charset="-128"/>
            </a:rPr>
            <a:t>後半</a:t>
          </a:r>
        </a:p>
      </dsp:txBody>
      <dsp:txXfrm>
        <a:off x="5529265" y="469228"/>
        <a:ext cx="2095144" cy="7623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E4956-D18A-483F-B3D2-8C759A94A41C}" type="datetimeFigureOut">
              <a:rPr kumimoji="1" lang="ja-JP" altLang="en-US" smtClean="0"/>
              <a:t>2025/4/10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793CC-644B-475D-AE65-C4BC8C05FA24}" type="slidenum">
              <a:rPr kumimoji="1" lang="ja-JP" altLang="en-US" smtClean="0"/>
              <a:t>‹#›</a:t>
            </a:fld>
            <a:endParaRPr kumimoji="1" lang="ja-JP" altLang="en-US"/>
          </a:p>
        </p:txBody>
      </p:sp>
    </p:spTree>
    <p:extLst>
      <p:ext uri="{BB962C8B-B14F-4D97-AF65-F5344CB8AC3E}">
        <p14:creationId xmlns:p14="http://schemas.microsoft.com/office/powerpoint/2010/main" val="36577267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31228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6165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84649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263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627140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75080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C6C59B-7AD5-4F2E-B1BC-B70B877D38C8}" type="datetimeFigureOut">
              <a:rPr kumimoji="1" lang="ja-JP" altLang="en-US" smtClean="0"/>
              <a:t>2025/4/10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51092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C6C59B-7AD5-4F2E-B1BC-B70B877D38C8}" type="datetimeFigureOut">
              <a:rPr kumimoji="1" lang="ja-JP" altLang="en-US" smtClean="0"/>
              <a:t>2025/4/10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919705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6C59B-7AD5-4F2E-B1BC-B70B877D38C8}" type="datetimeFigureOut">
              <a:rPr kumimoji="1" lang="ja-JP" altLang="en-US" smtClean="0"/>
              <a:t>2025/4/10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3178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68856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287461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C6C59B-7AD5-4F2E-B1BC-B70B877D38C8}" type="datetimeFigureOut">
              <a:rPr kumimoji="1" lang="ja-JP" altLang="en-US" smtClean="0"/>
              <a:t>2025/4/10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47944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BEC9A98-5ADB-5E35-DF40-CCC5CCFA9DB8}"/>
              </a:ext>
            </a:extLst>
          </p:cNvPr>
          <p:cNvSpPr txBox="1"/>
          <p:nvPr/>
        </p:nvSpPr>
        <p:spPr>
          <a:xfrm>
            <a:off x="272940" y="4293234"/>
            <a:ext cx="8480642" cy="21544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kumimoji="1" lang="ja-JP" altLang="en-US" sz="2800" dirty="0">
                <a:solidFill>
                  <a:schemeClr val="bg1"/>
                </a:solidFill>
                <a:highlight>
                  <a:srgbClr val="000080"/>
                </a:highlight>
              </a:rPr>
              <a:t>研究課題</a:t>
            </a:r>
            <a:r>
              <a:rPr kumimoji="1" lang="en-US" altLang="ja-JP" sz="2800" dirty="0">
                <a:solidFill>
                  <a:schemeClr val="bg1"/>
                </a:solidFill>
              </a:rPr>
              <a:t> </a:t>
            </a:r>
          </a:p>
          <a:p>
            <a:pPr marL="285750" indent="-285750" algn="just">
              <a:spcAft>
                <a:spcPts val="1200"/>
              </a:spcAft>
              <a:buFont typeface="Arial" panose="020B0604020202020204" pitchFamily="34" charset="0"/>
              <a:buChar char="•"/>
            </a:pPr>
            <a:r>
              <a:rPr kumimoji="1" lang="ja-JP" altLang="en-US" sz="2400" dirty="0">
                <a:solidFill>
                  <a:srgbClr val="002060"/>
                </a:solidFill>
                <a:latin typeface="MS PGothic" panose="020B0600070205080204" pitchFamily="34" charset="-128"/>
                <a:ea typeface="MS PGothic" panose="020B0600070205080204" pitchFamily="34" charset="-128"/>
              </a:rPr>
              <a:t>モジュールの組合せを変えることで異なる作業効率を発揮するモジュラーロボットの特徴を生かした柔軟なモジュール配分</a:t>
            </a:r>
            <a:endParaRPr lang="en-US" altLang="ja-JP" sz="2400" dirty="0">
              <a:solidFill>
                <a:srgbClr val="002060"/>
              </a:solidFill>
              <a:latin typeface="MS PGothic" panose="020B0600070205080204" pitchFamily="34" charset="-128"/>
              <a:ea typeface="MS PGothic" panose="020B0600070205080204" pitchFamily="34" charset="-128"/>
            </a:endParaRPr>
          </a:p>
          <a:p>
            <a:pPr marL="285750" indent="-285750" algn="just">
              <a:buFont typeface="Arial" panose="020B0604020202020204" pitchFamily="34" charset="0"/>
              <a:buChar char="•"/>
            </a:pPr>
            <a:r>
              <a:rPr lang="ja-JP" altLang="en-US" sz="2400" dirty="0">
                <a:solidFill>
                  <a:srgbClr val="002060"/>
                </a:solidFill>
                <a:latin typeface="MS PGothic" panose="020B0600070205080204" pitchFamily="34" charset="-128"/>
                <a:ea typeface="MS PGothic" panose="020B0600070205080204" pitchFamily="34" charset="-128"/>
              </a:rPr>
              <a:t>予期せぬモジュールの故障やそれに伴うモジュラーロボットの組み換えを考慮する、ロバストなタスクアロケーション</a:t>
            </a:r>
            <a:endParaRPr lang="en-US" altLang="ja-JP" sz="2400" dirty="0">
              <a:solidFill>
                <a:srgbClr val="002060"/>
              </a:solidFill>
              <a:latin typeface="MS PGothic" panose="020B0600070205080204" pitchFamily="34" charset="-128"/>
              <a:ea typeface="MS PGothic" panose="020B0600070205080204" pitchFamily="34" charset="-128"/>
            </a:endParaRPr>
          </a:p>
        </p:txBody>
      </p:sp>
      <p:sp>
        <p:nvSpPr>
          <p:cNvPr id="8" name="タイトル 1">
            <a:extLst>
              <a:ext uri="{FF2B5EF4-FFF2-40B4-BE49-F238E27FC236}">
                <a16:creationId xmlns:a16="http://schemas.microsoft.com/office/drawing/2014/main" id="{5C74A8F5-C065-EBCA-E2CA-A310273AB23B}"/>
              </a:ext>
            </a:extLst>
          </p:cNvPr>
          <p:cNvSpPr txBox="1">
            <a:spLocks/>
          </p:cNvSpPr>
          <p:nvPr/>
        </p:nvSpPr>
        <p:spPr>
          <a:xfrm>
            <a:off x="838200" y="786364"/>
            <a:ext cx="728865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400" dirty="0">
                <a:latin typeface="MS PGothic" panose="020B0600070205080204" pitchFamily="34" charset="-128"/>
                <a:ea typeface="MS PGothic" panose="020B0600070205080204" pitchFamily="34" charset="-128"/>
                <a:cs typeface="Arial" panose="020B0604020202020204" pitchFamily="34" charset="0"/>
              </a:rPr>
              <a:t>モジュラーロボット群に対する</a:t>
            </a:r>
            <a:endParaRPr lang="en-US" altLang="ja-JP" sz="44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4400" dirty="0">
                <a:latin typeface="MS PGothic" panose="020B0600070205080204" pitchFamily="34" charset="-128"/>
                <a:ea typeface="MS PGothic" panose="020B0600070205080204" pitchFamily="34" charset="-128"/>
                <a:cs typeface="Arial" panose="020B0604020202020204" pitchFamily="34" charset="0"/>
              </a:rPr>
              <a:t>タスクアロケーション</a:t>
            </a:r>
            <a:endParaRPr kumimoji="1" lang="ja-JP" altLang="en-US" sz="4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F721F8E-8BD7-0E7C-5566-F13BBBDB6AEE}"/>
              </a:ext>
            </a:extLst>
          </p:cNvPr>
          <p:cNvSpPr txBox="1"/>
          <p:nvPr/>
        </p:nvSpPr>
        <p:spPr>
          <a:xfrm>
            <a:off x="272940" y="2414000"/>
            <a:ext cx="8480642"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1165225" indent="-1152525" algn="just"/>
            <a:r>
              <a:rPr kumimoji="1" lang="ja-JP" altLang="en-US" sz="2800" dirty="0">
                <a:latin typeface="MS PGothic" panose="020B0600070205080204" pitchFamily="34" charset="-128"/>
                <a:ea typeface="MS PGothic" panose="020B0600070205080204" pitchFamily="34" charset="-128"/>
              </a:rPr>
              <a:t>目的：　ロボット群としてのタスク遂行に注目し、マクロな観点からモジュールの配分と、タスクの割り当て計画を行うアルゴリズムを開発する</a:t>
            </a:r>
          </a:p>
        </p:txBody>
      </p:sp>
    </p:spTree>
    <p:extLst>
      <p:ext uri="{BB962C8B-B14F-4D97-AF65-F5344CB8AC3E}">
        <p14:creationId xmlns:p14="http://schemas.microsoft.com/office/powerpoint/2010/main" val="2062528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4869175" y="249274"/>
            <a:ext cx="3950212"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コネクタ: カギ線 164">
            <a:extLst>
              <a:ext uri="{FF2B5EF4-FFF2-40B4-BE49-F238E27FC236}">
                <a16:creationId xmlns:a16="http://schemas.microsoft.com/office/drawing/2014/main" id="{816CC6C1-4983-425E-AFC6-9567B3F96994}"/>
              </a:ext>
            </a:extLst>
          </p:cNvPr>
          <p:cNvCxnSpPr>
            <a:cxnSpLocks/>
            <a:stCxn id="12" idx="2"/>
            <a:endCxn id="173" idx="0"/>
          </p:cNvCxnSpPr>
          <p:nvPr/>
        </p:nvCxnSpPr>
        <p:spPr>
          <a:xfrm rot="5400000">
            <a:off x="3238459" y="2431173"/>
            <a:ext cx="647399" cy="4224431"/>
          </a:xfrm>
          <a:prstGeom prst="bentConnector3">
            <a:avLst>
              <a:gd name="adj1" fmla="val 72985"/>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矢印: 右 2">
            <a:extLst>
              <a:ext uri="{FF2B5EF4-FFF2-40B4-BE49-F238E27FC236}">
                <a16:creationId xmlns:a16="http://schemas.microsoft.com/office/drawing/2014/main" id="{EF3D3F78-198F-408F-B18A-3A7B17F591F4}"/>
              </a:ext>
            </a:extLst>
          </p:cNvPr>
          <p:cNvSpPr/>
          <p:nvPr/>
        </p:nvSpPr>
        <p:spPr>
          <a:xfrm>
            <a:off x="1771559" y="2643489"/>
            <a:ext cx="279473" cy="991880"/>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sp>
        <p:nvSpPr>
          <p:cNvPr id="24" name="テキスト ボックス 23">
            <a:extLst>
              <a:ext uri="{FF2B5EF4-FFF2-40B4-BE49-F238E27FC236}">
                <a16:creationId xmlns:a16="http://schemas.microsoft.com/office/drawing/2014/main" id="{E630C73F-902D-4111-9605-054C72BDF109}"/>
              </a:ext>
            </a:extLst>
          </p:cNvPr>
          <p:cNvSpPr txBox="1"/>
          <p:nvPr/>
        </p:nvSpPr>
        <p:spPr>
          <a:xfrm>
            <a:off x="235671" y="2959723"/>
            <a:ext cx="1457450" cy="369332"/>
          </a:xfrm>
          <a:prstGeom prst="rect">
            <a:avLst/>
          </a:prstGeom>
          <a:solidFill>
            <a:schemeClr val="bg2"/>
          </a:solidFill>
          <a:ln>
            <a:solidFill>
              <a:schemeClr val="tx1"/>
            </a:solidFill>
          </a:ln>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シナリオ変数</a:t>
            </a:r>
          </a:p>
        </p:txBody>
      </p:sp>
      <p:sp>
        <p:nvSpPr>
          <p:cNvPr id="25" name="四角形: 角を丸くする 24">
            <a:extLst>
              <a:ext uri="{FF2B5EF4-FFF2-40B4-BE49-F238E27FC236}">
                <a16:creationId xmlns:a16="http://schemas.microsoft.com/office/drawing/2014/main" id="{39712CCF-A96B-4230-8842-C5BA51C5B3D6}"/>
              </a:ext>
            </a:extLst>
          </p:cNvPr>
          <p:cNvSpPr/>
          <p:nvPr/>
        </p:nvSpPr>
        <p:spPr>
          <a:xfrm>
            <a:off x="2300288" y="3158776"/>
            <a:ext cx="2092194" cy="7913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モジュラーロボット配分</a:t>
            </a:r>
            <a:endParaRPr kumimoji="1" lang="en-US" altLang="ja-JP" sz="15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多目的最適化</a:t>
            </a:r>
          </a:p>
        </p:txBody>
      </p:sp>
      <p:sp>
        <p:nvSpPr>
          <p:cNvPr id="28" name="四角形: 角を丸くする 27">
            <a:extLst>
              <a:ext uri="{FF2B5EF4-FFF2-40B4-BE49-F238E27FC236}">
                <a16:creationId xmlns:a16="http://schemas.microsoft.com/office/drawing/2014/main" id="{7E56719D-C46A-4F77-918C-0B775C643076}"/>
              </a:ext>
            </a:extLst>
          </p:cNvPr>
          <p:cNvSpPr/>
          <p:nvPr/>
        </p:nvSpPr>
        <p:spPr>
          <a:xfrm>
            <a:off x="6956914" y="2772962"/>
            <a:ext cx="1467895" cy="36268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0" name="四角形: 角を丸くする 29">
            <a:extLst>
              <a:ext uri="{FF2B5EF4-FFF2-40B4-BE49-F238E27FC236}">
                <a16:creationId xmlns:a16="http://schemas.microsoft.com/office/drawing/2014/main" id="{7626DAF4-F398-4313-8C36-80F016A655FF}"/>
              </a:ext>
            </a:extLst>
          </p:cNvPr>
          <p:cNvSpPr/>
          <p:nvPr/>
        </p:nvSpPr>
        <p:spPr>
          <a:xfrm>
            <a:off x="6956914" y="3191746"/>
            <a:ext cx="1467895" cy="36268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1" name="四角形: 角を丸くする 30">
            <a:extLst>
              <a:ext uri="{FF2B5EF4-FFF2-40B4-BE49-F238E27FC236}">
                <a16:creationId xmlns:a16="http://schemas.microsoft.com/office/drawing/2014/main" id="{A0F51E62-875B-41F8-BD25-9A1473D338F3}"/>
              </a:ext>
            </a:extLst>
          </p:cNvPr>
          <p:cNvSpPr/>
          <p:nvPr/>
        </p:nvSpPr>
        <p:spPr>
          <a:xfrm>
            <a:off x="6956914" y="3887486"/>
            <a:ext cx="1467895" cy="36268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cxnSp>
        <p:nvCxnSpPr>
          <p:cNvPr id="33" name="直線矢印コネクタ 32">
            <a:extLst>
              <a:ext uri="{FF2B5EF4-FFF2-40B4-BE49-F238E27FC236}">
                <a16:creationId xmlns:a16="http://schemas.microsoft.com/office/drawing/2014/main" id="{59A1963E-ACE4-4E93-A7E3-176B18B1DDDB}"/>
              </a:ext>
            </a:extLst>
          </p:cNvPr>
          <p:cNvCxnSpPr>
            <a:cxnSpLocks/>
            <a:stCxn id="12" idx="3"/>
            <a:endCxn id="28" idx="1"/>
          </p:cNvCxnSpPr>
          <p:nvPr/>
        </p:nvCxnSpPr>
        <p:spPr>
          <a:xfrm flipV="1">
            <a:off x="6483448" y="2954304"/>
            <a:ext cx="473466" cy="5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9C4027D5-CE7C-44CD-A460-1C62E163EDAC}"/>
              </a:ext>
            </a:extLst>
          </p:cNvPr>
          <p:cNvCxnSpPr>
            <a:cxnSpLocks/>
            <a:stCxn id="12" idx="3"/>
            <a:endCxn id="30" idx="1"/>
          </p:cNvCxnSpPr>
          <p:nvPr/>
        </p:nvCxnSpPr>
        <p:spPr>
          <a:xfrm flipV="1">
            <a:off x="6483448" y="3373088"/>
            <a:ext cx="473466" cy="82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AAFA2F74-0919-4B92-BB49-3C8B592C21F0}"/>
              </a:ext>
            </a:extLst>
          </p:cNvPr>
          <p:cNvCxnSpPr>
            <a:cxnSpLocks/>
            <a:stCxn id="12" idx="3"/>
            <a:endCxn id="31" idx="1"/>
          </p:cNvCxnSpPr>
          <p:nvPr/>
        </p:nvCxnSpPr>
        <p:spPr>
          <a:xfrm>
            <a:off x="6483448" y="3455640"/>
            <a:ext cx="473466" cy="613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5F2ACDE-F6FA-4F5F-9D81-F21B6BFF9171}"/>
              </a:ext>
            </a:extLst>
          </p:cNvPr>
          <p:cNvSpPr txBox="1"/>
          <p:nvPr/>
        </p:nvSpPr>
        <p:spPr>
          <a:xfrm rot="5400000">
            <a:off x="7478338" y="3546161"/>
            <a:ext cx="415498"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43" name="コネクタ: カギ線 42">
            <a:extLst>
              <a:ext uri="{FF2B5EF4-FFF2-40B4-BE49-F238E27FC236}">
                <a16:creationId xmlns:a16="http://schemas.microsoft.com/office/drawing/2014/main" id="{092040ED-775F-4538-90F8-421283945B96}"/>
              </a:ext>
            </a:extLst>
          </p:cNvPr>
          <p:cNvCxnSpPr>
            <a:cxnSpLocks/>
            <a:stCxn id="45" idx="0"/>
            <a:endCxn id="25" idx="0"/>
          </p:cNvCxnSpPr>
          <p:nvPr/>
        </p:nvCxnSpPr>
        <p:spPr>
          <a:xfrm rot="16200000" flipV="1">
            <a:off x="5785419" y="719742"/>
            <a:ext cx="388235" cy="5266302"/>
          </a:xfrm>
          <a:prstGeom prst="bentConnector3">
            <a:avLst>
              <a:gd name="adj1" fmla="val 25248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BFC11566-ACB4-41F8-8ABE-309C9362AE84}"/>
              </a:ext>
            </a:extLst>
          </p:cNvPr>
          <p:cNvSpPr/>
          <p:nvPr/>
        </p:nvSpPr>
        <p:spPr>
          <a:xfrm>
            <a:off x="8585687" y="3547010"/>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6" name="矢印: 右 45">
            <a:extLst>
              <a:ext uri="{FF2B5EF4-FFF2-40B4-BE49-F238E27FC236}">
                <a16:creationId xmlns:a16="http://schemas.microsoft.com/office/drawing/2014/main" id="{ABFF4007-F1B5-43F6-BF73-24BB0F2BB4DA}"/>
              </a:ext>
            </a:extLst>
          </p:cNvPr>
          <p:cNvSpPr/>
          <p:nvPr/>
        </p:nvSpPr>
        <p:spPr>
          <a:xfrm>
            <a:off x="4476587" y="3170342"/>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53" name="直線コネクタ 52">
            <a:extLst>
              <a:ext uri="{FF2B5EF4-FFF2-40B4-BE49-F238E27FC236}">
                <a16:creationId xmlns:a16="http://schemas.microsoft.com/office/drawing/2014/main" id="{8F37A0D6-9811-48AB-B0D4-A2EC23067ADA}"/>
              </a:ext>
            </a:extLst>
          </p:cNvPr>
          <p:cNvCxnSpPr>
            <a:cxnSpLocks/>
            <a:stCxn id="28" idx="3"/>
            <a:endCxn id="45" idx="3"/>
          </p:cNvCxnSpPr>
          <p:nvPr/>
        </p:nvCxnSpPr>
        <p:spPr>
          <a:xfrm>
            <a:off x="8424809" y="2954304"/>
            <a:ext cx="168786" cy="63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5CC3D42E-EBE5-423B-B823-2922E6B35882}"/>
              </a:ext>
            </a:extLst>
          </p:cNvPr>
          <p:cNvCxnSpPr>
            <a:cxnSpLocks/>
            <a:stCxn id="30" idx="3"/>
            <a:endCxn id="45" idx="2"/>
          </p:cNvCxnSpPr>
          <p:nvPr/>
        </p:nvCxnSpPr>
        <p:spPr>
          <a:xfrm>
            <a:off x="8424809" y="3373088"/>
            <a:ext cx="160878" cy="200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EC91C1E-C2EB-43F8-9DB0-289B085CAF6B}"/>
              </a:ext>
            </a:extLst>
          </p:cNvPr>
          <p:cNvCxnSpPr>
            <a:cxnSpLocks/>
            <a:stCxn id="31" idx="3"/>
            <a:endCxn id="45" idx="2"/>
          </p:cNvCxnSpPr>
          <p:nvPr/>
        </p:nvCxnSpPr>
        <p:spPr>
          <a:xfrm flipV="1">
            <a:off x="8424809" y="3574010"/>
            <a:ext cx="160878" cy="494818"/>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B4BC866-C331-4B45-9528-87CF568EBC5E}"/>
              </a:ext>
            </a:extLst>
          </p:cNvPr>
          <p:cNvSpPr txBox="1"/>
          <p:nvPr/>
        </p:nvSpPr>
        <p:spPr>
          <a:xfrm>
            <a:off x="4490799" y="2144308"/>
            <a:ext cx="2212465"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故障などの状況変化</a:t>
            </a:r>
          </a:p>
        </p:txBody>
      </p:sp>
      <p:sp>
        <p:nvSpPr>
          <p:cNvPr id="63" name="四角形: 角を丸くする 62">
            <a:extLst>
              <a:ext uri="{FF2B5EF4-FFF2-40B4-BE49-F238E27FC236}">
                <a16:creationId xmlns:a16="http://schemas.microsoft.com/office/drawing/2014/main" id="{924235FD-B818-4E0D-9470-97376E70C02D}"/>
              </a:ext>
            </a:extLst>
          </p:cNvPr>
          <p:cNvSpPr/>
          <p:nvPr/>
        </p:nvSpPr>
        <p:spPr>
          <a:xfrm>
            <a:off x="2136531" y="2129149"/>
            <a:ext cx="6851405" cy="2439458"/>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65" name="コネクタ: カギ線 64">
            <a:extLst>
              <a:ext uri="{FF2B5EF4-FFF2-40B4-BE49-F238E27FC236}">
                <a16:creationId xmlns:a16="http://schemas.microsoft.com/office/drawing/2014/main" id="{B758F139-3AE1-43D6-8035-628495FC0E10}"/>
              </a:ext>
            </a:extLst>
          </p:cNvPr>
          <p:cNvCxnSpPr>
            <a:cxnSpLocks/>
            <a:stCxn id="24" idx="1"/>
            <a:endCxn id="69" idx="1"/>
          </p:cNvCxnSpPr>
          <p:nvPr/>
        </p:nvCxnSpPr>
        <p:spPr>
          <a:xfrm rot="10800000" flipH="1" flipV="1">
            <a:off x="235670" y="3144389"/>
            <a:ext cx="108121" cy="787946"/>
          </a:xfrm>
          <a:prstGeom prst="bentConnector3">
            <a:avLst>
              <a:gd name="adj1" fmla="val -87898"/>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左大かっこ 68">
            <a:extLst>
              <a:ext uri="{FF2B5EF4-FFF2-40B4-BE49-F238E27FC236}">
                <a16:creationId xmlns:a16="http://schemas.microsoft.com/office/drawing/2014/main" id="{AA7AD5B4-5B91-4012-95D3-D2416F1D96EB}"/>
              </a:ext>
            </a:extLst>
          </p:cNvPr>
          <p:cNvSpPr/>
          <p:nvPr/>
        </p:nvSpPr>
        <p:spPr>
          <a:xfrm>
            <a:off x="343792" y="3513835"/>
            <a:ext cx="70337" cy="837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74" name="テキスト ボックス 73">
            <a:extLst>
              <a:ext uri="{FF2B5EF4-FFF2-40B4-BE49-F238E27FC236}">
                <a16:creationId xmlns:a16="http://schemas.microsoft.com/office/drawing/2014/main" id="{69C654E4-FE2C-4949-A5B2-B91B74D9DE2D}"/>
              </a:ext>
            </a:extLst>
          </p:cNvPr>
          <p:cNvSpPr txBox="1"/>
          <p:nvPr/>
        </p:nvSpPr>
        <p:spPr>
          <a:xfrm>
            <a:off x="373174" y="3504102"/>
            <a:ext cx="1788001" cy="923330"/>
          </a:xfrm>
          <a:prstGeom prst="rect">
            <a:avLst/>
          </a:prstGeom>
          <a:noFill/>
        </p:spPr>
        <p:txBody>
          <a:bodyPr wrap="square" rtlCol="0">
            <a:spAutoFit/>
          </a:bodyPr>
          <a:lstStyle/>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作業内訳</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各ロボットの性能</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モジュールリソース</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故障発生シナリオ</a:t>
            </a:r>
          </a:p>
        </p:txBody>
      </p:sp>
      <p:sp>
        <p:nvSpPr>
          <p:cNvPr id="164" name="矢印: 右 163">
            <a:extLst>
              <a:ext uri="{FF2B5EF4-FFF2-40B4-BE49-F238E27FC236}">
                <a16:creationId xmlns:a16="http://schemas.microsoft.com/office/drawing/2014/main" id="{2EF804F6-98CB-4D53-B858-96B5E655194F}"/>
              </a:ext>
            </a:extLst>
          </p:cNvPr>
          <p:cNvSpPr/>
          <p:nvPr/>
        </p:nvSpPr>
        <p:spPr>
          <a:xfrm rot="5400000">
            <a:off x="7546350" y="4372481"/>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3" name="四角形: 角を丸くする 172">
            <a:extLst>
              <a:ext uri="{FF2B5EF4-FFF2-40B4-BE49-F238E27FC236}">
                <a16:creationId xmlns:a16="http://schemas.microsoft.com/office/drawing/2014/main" id="{DD219210-A780-4660-8391-4165F5F7094B}"/>
              </a:ext>
            </a:extLst>
          </p:cNvPr>
          <p:cNvSpPr/>
          <p:nvPr/>
        </p:nvSpPr>
        <p:spPr>
          <a:xfrm>
            <a:off x="324614" y="4867088"/>
            <a:ext cx="2250657" cy="1199871"/>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77" name="図 176">
            <a:extLst>
              <a:ext uri="{FF2B5EF4-FFF2-40B4-BE49-F238E27FC236}">
                <a16:creationId xmlns:a16="http://schemas.microsoft.com/office/drawing/2014/main" id="{B3E0B499-0C81-4850-B50E-C05992ECC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2099" t="15060" r="4881" b="45540"/>
          <a:stretch/>
        </p:blipFill>
        <p:spPr>
          <a:xfrm>
            <a:off x="1049011" y="4967730"/>
            <a:ext cx="615720" cy="403883"/>
          </a:xfrm>
          <a:prstGeom prst="rect">
            <a:avLst/>
          </a:prstGeom>
        </p:spPr>
      </p:pic>
      <p:cxnSp>
        <p:nvCxnSpPr>
          <p:cNvPr id="179" name="直線コネクタ 178">
            <a:extLst>
              <a:ext uri="{FF2B5EF4-FFF2-40B4-BE49-F238E27FC236}">
                <a16:creationId xmlns:a16="http://schemas.microsoft.com/office/drawing/2014/main" id="{C4615B42-4BA2-4EC8-A6D9-3CFAAB8E0DF2}"/>
              </a:ext>
            </a:extLst>
          </p:cNvPr>
          <p:cNvCxnSpPr>
            <a:cxnSpLocks/>
          </p:cNvCxnSpPr>
          <p:nvPr/>
        </p:nvCxnSpPr>
        <p:spPr>
          <a:xfrm flipH="1">
            <a:off x="378960" y="4932893"/>
            <a:ext cx="2135573" cy="10517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3" name="テキスト ボックス 182">
            <a:extLst>
              <a:ext uri="{FF2B5EF4-FFF2-40B4-BE49-F238E27FC236}">
                <a16:creationId xmlns:a16="http://schemas.microsoft.com/office/drawing/2014/main" id="{0EF24C53-4045-4224-AA37-87C53393D9F8}"/>
              </a:ext>
            </a:extLst>
          </p:cNvPr>
          <p:cNvSpPr txBox="1"/>
          <p:nvPr/>
        </p:nvSpPr>
        <p:spPr>
          <a:xfrm>
            <a:off x="2030306" y="5702673"/>
            <a:ext cx="476412" cy="300082"/>
          </a:xfrm>
          <a:prstGeom prst="rect">
            <a:avLst/>
          </a:prstGeom>
          <a:noFill/>
        </p:spPr>
        <p:txBody>
          <a:bodyPr wrap="none" rtlCol="0">
            <a:spAutoFit/>
          </a:bodyPr>
          <a:lstStyle/>
          <a:p>
            <a:r>
              <a:rPr kumimoji="1" lang="en-US" altLang="ja-JP" sz="1350" dirty="0">
                <a:latin typeface="ＭＳ Ｐゴシック" panose="020B0600070205080204" pitchFamily="50" charset="-128"/>
                <a:ea typeface="ＭＳ Ｐゴシック" panose="020B0600070205080204" pitchFamily="50" charset="-128"/>
              </a:rPr>
              <a:t>×</a:t>
            </a:r>
            <a:r>
              <a:rPr kumimoji="1" lang="ja-JP" altLang="en-US" sz="1350" dirty="0">
                <a:latin typeface="ＭＳ Ｐゴシック" panose="020B0600070205080204" pitchFamily="50" charset="-128"/>
                <a:ea typeface="ＭＳ Ｐゴシック" panose="020B0600070205080204" pitchFamily="50" charset="-128"/>
              </a:rPr>
              <a:t>３</a:t>
            </a:r>
          </a:p>
        </p:txBody>
      </p:sp>
      <p:pic>
        <p:nvPicPr>
          <p:cNvPr id="184" name="図 183">
            <a:extLst>
              <a:ext uri="{FF2B5EF4-FFF2-40B4-BE49-F238E27FC236}">
                <a16:creationId xmlns:a16="http://schemas.microsoft.com/office/drawing/2014/main" id="{5D59C103-065D-4F1E-B26D-B92E7420B88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1097555" y="5635200"/>
            <a:ext cx="551003" cy="386710"/>
          </a:xfrm>
          <a:prstGeom prst="rect">
            <a:avLst/>
          </a:prstGeom>
        </p:spPr>
      </p:pic>
      <p:pic>
        <p:nvPicPr>
          <p:cNvPr id="185" name="図 184">
            <a:extLst>
              <a:ext uri="{FF2B5EF4-FFF2-40B4-BE49-F238E27FC236}">
                <a16:creationId xmlns:a16="http://schemas.microsoft.com/office/drawing/2014/main" id="{842DEAA0-0C92-4E97-B520-375CCDCD076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52099" t="56956" r="2626"/>
          <a:stretch/>
        </p:blipFill>
        <p:spPr>
          <a:xfrm>
            <a:off x="394759" y="5288519"/>
            <a:ext cx="551003" cy="375195"/>
          </a:xfrm>
          <a:prstGeom prst="rect">
            <a:avLst/>
          </a:prstGeom>
        </p:spPr>
      </p:pic>
      <p:pic>
        <p:nvPicPr>
          <p:cNvPr id="187" name="図 186">
            <a:extLst>
              <a:ext uri="{FF2B5EF4-FFF2-40B4-BE49-F238E27FC236}">
                <a16:creationId xmlns:a16="http://schemas.microsoft.com/office/drawing/2014/main" id="{9B7F997B-4ACD-43E5-8A7C-6E8C1C9B75AE}"/>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353" t="13155" r="53585" b="42048"/>
          <a:stretch/>
        </p:blipFill>
        <p:spPr>
          <a:xfrm>
            <a:off x="1751808" y="5352223"/>
            <a:ext cx="529832" cy="414003"/>
          </a:xfrm>
          <a:prstGeom prst="rect">
            <a:avLst/>
          </a:prstGeom>
        </p:spPr>
      </p:pic>
      <p:sp>
        <p:nvSpPr>
          <p:cNvPr id="188" name="テキスト ボックス 187">
            <a:extLst>
              <a:ext uri="{FF2B5EF4-FFF2-40B4-BE49-F238E27FC236}">
                <a16:creationId xmlns:a16="http://schemas.microsoft.com/office/drawing/2014/main" id="{C0223D34-4522-4E6A-BF52-F47A2589412C}"/>
              </a:ext>
            </a:extLst>
          </p:cNvPr>
          <p:cNvSpPr txBox="1"/>
          <p:nvPr/>
        </p:nvSpPr>
        <p:spPr>
          <a:xfrm>
            <a:off x="2344110" y="5135586"/>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sp>
        <p:nvSpPr>
          <p:cNvPr id="189" name="テキスト ボックス 188">
            <a:extLst>
              <a:ext uri="{FF2B5EF4-FFF2-40B4-BE49-F238E27FC236}">
                <a16:creationId xmlns:a16="http://schemas.microsoft.com/office/drawing/2014/main" id="{6F5DDD54-C258-4559-8202-EF6A139B8563}"/>
              </a:ext>
            </a:extLst>
          </p:cNvPr>
          <p:cNvSpPr txBox="1"/>
          <p:nvPr/>
        </p:nvSpPr>
        <p:spPr>
          <a:xfrm>
            <a:off x="199963" y="4545282"/>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pic>
        <p:nvPicPr>
          <p:cNvPr id="71" name="図 70">
            <a:extLst>
              <a:ext uri="{FF2B5EF4-FFF2-40B4-BE49-F238E27FC236}">
                <a16:creationId xmlns:a16="http://schemas.microsoft.com/office/drawing/2014/main" id="{E596A72D-7BDB-D09C-0751-4E75AF73DE5A}"/>
              </a:ext>
            </a:extLst>
          </p:cNvPr>
          <p:cNvPicPr>
            <a:picLocks noChangeAspect="1"/>
          </p:cNvPicPr>
          <p:nvPr/>
        </p:nvPicPr>
        <p:blipFill>
          <a:blip r:embed="rId6"/>
          <a:stretch>
            <a:fillRect/>
          </a:stretch>
        </p:blipFill>
        <p:spPr>
          <a:xfrm>
            <a:off x="3629128" y="5030029"/>
            <a:ext cx="5190259" cy="995318"/>
          </a:xfrm>
          <a:prstGeom prst="rect">
            <a:avLst/>
          </a:prstGeom>
          <a:ln w="19050">
            <a:solidFill>
              <a:schemeClr val="tx1"/>
            </a:solidFill>
          </a:ln>
        </p:spPr>
      </p:pic>
      <p:sp>
        <p:nvSpPr>
          <p:cNvPr id="5" name="テキスト ボックス 4">
            <a:extLst>
              <a:ext uri="{FF2B5EF4-FFF2-40B4-BE49-F238E27FC236}">
                <a16:creationId xmlns:a16="http://schemas.microsoft.com/office/drawing/2014/main" id="{BC711BEF-46EF-93A9-D412-6F51A4BED0B4}"/>
              </a:ext>
            </a:extLst>
          </p:cNvPr>
          <p:cNvSpPr txBox="1"/>
          <p:nvPr/>
        </p:nvSpPr>
        <p:spPr>
          <a:xfrm>
            <a:off x="2924801" y="3968244"/>
            <a:ext cx="1723549"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（進化型多目的最適化）</a:t>
            </a:r>
          </a:p>
        </p:txBody>
      </p:sp>
      <p:sp>
        <p:nvSpPr>
          <p:cNvPr id="6" name="テキスト ボックス 5">
            <a:extLst>
              <a:ext uri="{FF2B5EF4-FFF2-40B4-BE49-F238E27FC236}">
                <a16:creationId xmlns:a16="http://schemas.microsoft.com/office/drawing/2014/main" id="{289FF125-4C0B-83BA-E69A-31BCD73EC52F}"/>
              </a:ext>
            </a:extLst>
          </p:cNvPr>
          <p:cNvSpPr txBox="1"/>
          <p:nvPr/>
        </p:nvSpPr>
        <p:spPr>
          <a:xfrm>
            <a:off x="7686088" y="4225848"/>
            <a:ext cx="954107"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（進化計算）</a:t>
            </a:r>
          </a:p>
        </p:txBody>
      </p:sp>
      <p:sp>
        <p:nvSpPr>
          <p:cNvPr id="12" name="正方形/長方形 11">
            <a:extLst>
              <a:ext uri="{FF2B5EF4-FFF2-40B4-BE49-F238E27FC236}">
                <a16:creationId xmlns:a16="http://schemas.microsoft.com/office/drawing/2014/main" id="{366583DF-E161-DC32-27A8-44218EDFA7B6}"/>
              </a:ext>
            </a:extLst>
          </p:cNvPr>
          <p:cNvSpPr/>
          <p:nvPr/>
        </p:nvSpPr>
        <p:spPr>
          <a:xfrm>
            <a:off x="4865298" y="2691591"/>
            <a:ext cx="1618150" cy="1528098"/>
          </a:xfrm>
          <a:prstGeom prst="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テキスト ボックス 13">
            <a:extLst>
              <a:ext uri="{FF2B5EF4-FFF2-40B4-BE49-F238E27FC236}">
                <a16:creationId xmlns:a16="http://schemas.microsoft.com/office/drawing/2014/main" id="{0D0C4446-5D45-4392-DCD5-3C49128E9500}"/>
              </a:ext>
            </a:extLst>
          </p:cNvPr>
          <p:cNvSpPr txBox="1"/>
          <p:nvPr/>
        </p:nvSpPr>
        <p:spPr>
          <a:xfrm>
            <a:off x="4883041" y="2734059"/>
            <a:ext cx="1582663"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有望なロボット配分</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15" name="四角形: 角を丸くする 14">
            <a:extLst>
              <a:ext uri="{FF2B5EF4-FFF2-40B4-BE49-F238E27FC236}">
                <a16:creationId xmlns:a16="http://schemas.microsoft.com/office/drawing/2014/main" id="{D1FA9BA9-58D6-E7BD-EFF3-F15F4E865D2B}"/>
              </a:ext>
            </a:extLst>
          </p:cNvPr>
          <p:cNvSpPr/>
          <p:nvPr/>
        </p:nvSpPr>
        <p:spPr>
          <a:xfrm>
            <a:off x="5084930" y="3050126"/>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A</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6" name="四角形: 角を丸くする 15">
            <a:extLst>
              <a:ext uri="{FF2B5EF4-FFF2-40B4-BE49-F238E27FC236}">
                <a16:creationId xmlns:a16="http://schemas.microsoft.com/office/drawing/2014/main" id="{B1F9CB84-4391-798F-3A5F-9A72CA8ABD68}"/>
              </a:ext>
            </a:extLst>
          </p:cNvPr>
          <p:cNvSpPr/>
          <p:nvPr/>
        </p:nvSpPr>
        <p:spPr>
          <a:xfrm>
            <a:off x="5084930" y="3429728"/>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B</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7" name="四角形: 角を丸くする 16">
            <a:extLst>
              <a:ext uri="{FF2B5EF4-FFF2-40B4-BE49-F238E27FC236}">
                <a16:creationId xmlns:a16="http://schemas.microsoft.com/office/drawing/2014/main" id="{453CF0D3-676C-C24B-3EBD-804CEDF56534}"/>
              </a:ext>
            </a:extLst>
          </p:cNvPr>
          <p:cNvSpPr/>
          <p:nvPr/>
        </p:nvSpPr>
        <p:spPr>
          <a:xfrm>
            <a:off x="5085978" y="3783826"/>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C</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２段階最適化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660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094580" y="1008701"/>
            <a:ext cx="1452064" cy="369332"/>
          </a:xfrm>
          <a:prstGeom prst="rect">
            <a:avLst/>
          </a:prstGeom>
          <a:noFill/>
        </p:spPr>
        <p:txBody>
          <a:bodyPr wrap="none" rtlCol="0">
            <a:spAutoFit/>
          </a:bodyPr>
          <a:lstStyle/>
          <a:p>
            <a:r>
              <a:rPr kumimoji="1" lang="en-US" altLang="ja-JP" dirty="0" err="1">
                <a:solidFill>
                  <a:schemeClr val="accent3"/>
                </a:solidFill>
              </a:rPr>
              <a:t>Robot.config</a:t>
            </a:r>
            <a:endParaRPr kumimoji="1" lang="ja-JP" altLang="en-US" dirty="0">
              <a:solidFill>
                <a:schemeClr val="accent3"/>
              </a:solidFill>
            </a:endParaRPr>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8615"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629504" y="1008701"/>
            <a:ext cx="2055884" cy="369332"/>
          </a:xfrm>
          <a:prstGeom prst="rect">
            <a:avLst/>
          </a:prstGeom>
          <a:noFill/>
        </p:spPr>
        <p:txBody>
          <a:bodyPr wrap="square" rtlCol="0">
            <a:spAutoFit/>
          </a:bodyPr>
          <a:lstStyle/>
          <a:p>
            <a:r>
              <a:rPr kumimoji="1" lang="en-US" altLang="ja-JP" dirty="0">
                <a:solidFill>
                  <a:srgbClr val="FF9900"/>
                </a:solidFill>
              </a:rPr>
              <a:t>Task-</a:t>
            </a:r>
            <a:r>
              <a:rPr kumimoji="1" lang="en-US" altLang="ja-JP" dirty="0" err="1">
                <a:solidFill>
                  <a:srgbClr val="FF9900"/>
                </a:solidFill>
              </a:rPr>
              <a:t>priority.config</a:t>
            </a:r>
            <a:endParaRPr kumimoji="1" lang="en-US" altLang="ja-JP" dirty="0">
              <a:solidFill>
                <a:srgbClr val="FF9900"/>
              </a:solidFill>
            </a:endParaRPr>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009105"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833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吹き出し: 角を丸めた四角形 21">
            <a:extLst>
              <a:ext uri="{FF2B5EF4-FFF2-40B4-BE49-F238E27FC236}">
                <a16:creationId xmlns:a16="http://schemas.microsoft.com/office/drawing/2014/main" id="{EAAC07CB-FE3D-4FF8-8EF1-531269681F9C}"/>
              </a:ext>
            </a:extLst>
          </p:cNvPr>
          <p:cNvSpPr/>
          <p:nvPr/>
        </p:nvSpPr>
        <p:spPr>
          <a:xfrm>
            <a:off x="7492135" y="3636118"/>
            <a:ext cx="851765" cy="443345"/>
          </a:xfrm>
          <a:prstGeom prst="wedgeRoundRectCallout">
            <a:avLst>
              <a:gd name="adj1" fmla="val -30897"/>
              <a:gd name="adj2" fmla="val 7109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kumimoji="1" lang="ja-JP" altLang="en-US" sz="4400" dirty="0">
                <a:solidFill>
                  <a:schemeClr val="tx1"/>
                </a:solidFill>
                <a:latin typeface="ＭＳ Ｐゴシック" panose="020B0600070205080204" pitchFamily="50" charset="-128"/>
                <a:ea typeface="ＭＳ Ｐゴシック" panose="020B0600070205080204" pitchFamily="50" charset="-128"/>
              </a:rPr>
              <a:t>モジュラーロボット配分</a:t>
            </a:r>
            <a:r>
              <a:rPr lang="ja-JP" altLang="en-US" dirty="0">
                <a:latin typeface="ＭＳ Ｐゴシック" panose="020B0600070205080204" pitchFamily="50" charset="-128"/>
                <a:ea typeface="ＭＳ Ｐゴシック" panose="020B0600070205080204" pitchFamily="50" charset="-128"/>
              </a:rPr>
              <a:t>最適化</a:t>
            </a:r>
          </a:p>
        </p:txBody>
      </p:sp>
      <p:sp>
        <p:nvSpPr>
          <p:cNvPr id="2" name="四角形: 角を丸くする 1">
            <a:extLst>
              <a:ext uri="{FF2B5EF4-FFF2-40B4-BE49-F238E27FC236}">
                <a16:creationId xmlns:a16="http://schemas.microsoft.com/office/drawing/2014/main" id="{125440AA-800F-46B6-968D-1ECB6C09B4A6}"/>
              </a:ext>
            </a:extLst>
          </p:cNvPr>
          <p:cNvSpPr/>
          <p:nvPr/>
        </p:nvSpPr>
        <p:spPr>
          <a:xfrm>
            <a:off x="800100" y="1433839"/>
            <a:ext cx="2919845" cy="50954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 角を丸くする 49">
            <a:extLst>
              <a:ext uri="{FF2B5EF4-FFF2-40B4-BE49-F238E27FC236}">
                <a16:creationId xmlns:a16="http://schemas.microsoft.com/office/drawing/2014/main" id="{2438DEF0-2050-4DF6-9668-B6F4A73D3DD0}"/>
              </a:ext>
            </a:extLst>
          </p:cNvPr>
          <p:cNvSpPr/>
          <p:nvPr/>
        </p:nvSpPr>
        <p:spPr>
          <a:xfrm>
            <a:off x="1111827" y="1788966"/>
            <a:ext cx="2296390" cy="170411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79CCA813-87E2-49CA-A79A-5FA095C417F3}"/>
              </a:ext>
            </a:extLst>
          </p:cNvPr>
          <p:cNvSpPr/>
          <p:nvPr/>
        </p:nvSpPr>
        <p:spPr>
          <a:xfrm>
            <a:off x="1111827" y="4166753"/>
            <a:ext cx="2296390" cy="170411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上下 3">
            <a:extLst>
              <a:ext uri="{FF2B5EF4-FFF2-40B4-BE49-F238E27FC236}">
                <a16:creationId xmlns:a16="http://schemas.microsoft.com/office/drawing/2014/main" id="{517525E9-1CF6-4965-ABAD-F6E86E6B99CF}"/>
              </a:ext>
            </a:extLst>
          </p:cNvPr>
          <p:cNvSpPr/>
          <p:nvPr/>
        </p:nvSpPr>
        <p:spPr>
          <a:xfrm>
            <a:off x="1761836" y="3588327"/>
            <a:ext cx="437572" cy="483176"/>
          </a:xfrm>
          <a:prstGeom prst="upDownArrow">
            <a:avLst>
              <a:gd name="adj1" fmla="val 50499"/>
              <a:gd name="adj2" fmla="val 40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B79DEC54-612C-4678-A1F1-0034ED1F49CE}"/>
              </a:ext>
            </a:extLst>
          </p:cNvPr>
          <p:cNvSpPr txBox="1"/>
          <p:nvPr/>
        </p:nvSpPr>
        <p:spPr>
          <a:xfrm>
            <a:off x="2199409" y="3657068"/>
            <a:ext cx="1089892"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比較・進化</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59" name="テキスト ボックス 58">
            <a:extLst>
              <a:ext uri="{FF2B5EF4-FFF2-40B4-BE49-F238E27FC236}">
                <a16:creationId xmlns:a16="http://schemas.microsoft.com/office/drawing/2014/main" id="{A69FCCFE-57A0-4538-A9FD-4226FB97348A}"/>
              </a:ext>
            </a:extLst>
          </p:cNvPr>
          <p:cNvSpPr txBox="1"/>
          <p:nvPr/>
        </p:nvSpPr>
        <p:spPr>
          <a:xfrm>
            <a:off x="1713055" y="5990361"/>
            <a:ext cx="1089892" cy="502125"/>
          </a:xfrm>
          <a:prstGeom prst="rect">
            <a:avLst/>
          </a:prstGeom>
          <a:noFill/>
        </p:spPr>
        <p:txBody>
          <a:bodyPr wrap="square">
            <a:spAutoFit/>
          </a:bodyPr>
          <a:lstStyle/>
          <a:p>
            <a:pPr algn="ctr">
              <a:lnSpc>
                <a:spcPts val="1000"/>
              </a:lnSpc>
            </a:pPr>
            <a:r>
              <a:rPr kumimoji="1" lang="ja-JP" altLang="en-US" sz="1600" b="1" dirty="0">
                <a:latin typeface="+mn-ea"/>
              </a:rPr>
              <a:t>・</a:t>
            </a:r>
            <a:endParaRPr kumimoji="1" lang="en-US" altLang="ja-JP" sz="1600" b="1" dirty="0">
              <a:latin typeface="+mn-ea"/>
            </a:endParaRPr>
          </a:p>
          <a:p>
            <a:pPr algn="ctr">
              <a:lnSpc>
                <a:spcPts val="1000"/>
              </a:lnSpc>
            </a:pPr>
            <a:r>
              <a:rPr kumimoji="1" lang="ja-JP" altLang="en-US" sz="1600" b="1" dirty="0">
                <a:latin typeface="+mn-ea"/>
              </a:rPr>
              <a:t>・</a:t>
            </a:r>
            <a:endParaRPr kumimoji="1" lang="en-US" altLang="ja-JP" sz="1600" b="1" dirty="0">
              <a:latin typeface="+mn-ea"/>
            </a:endParaRPr>
          </a:p>
          <a:p>
            <a:pPr algn="ctr">
              <a:lnSpc>
                <a:spcPts val="1000"/>
              </a:lnSpc>
            </a:pPr>
            <a:r>
              <a:rPr kumimoji="1" lang="ja-JP" altLang="en-US" sz="1600" b="1" dirty="0">
                <a:latin typeface="+mn-ea"/>
              </a:rPr>
              <a:t>・</a:t>
            </a:r>
            <a:endParaRPr kumimoji="1" lang="en-US" altLang="ja-JP" sz="1600" b="1" dirty="0">
              <a:latin typeface="+mn-ea"/>
            </a:endParaRPr>
          </a:p>
        </p:txBody>
      </p:sp>
      <p:sp>
        <p:nvSpPr>
          <p:cNvPr id="7" name="四角形: 角を丸くする 6">
            <a:extLst>
              <a:ext uri="{FF2B5EF4-FFF2-40B4-BE49-F238E27FC236}">
                <a16:creationId xmlns:a16="http://schemas.microsoft.com/office/drawing/2014/main" id="{63283362-CF5C-4213-882E-8E6AA0732AB0}"/>
              </a:ext>
            </a:extLst>
          </p:cNvPr>
          <p:cNvSpPr/>
          <p:nvPr/>
        </p:nvSpPr>
        <p:spPr>
          <a:xfrm>
            <a:off x="1469447" y="1905000"/>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四角形: 角を丸くする 59">
            <a:extLst>
              <a:ext uri="{FF2B5EF4-FFF2-40B4-BE49-F238E27FC236}">
                <a16:creationId xmlns:a16="http://schemas.microsoft.com/office/drawing/2014/main" id="{9C6DC21D-68EF-43E3-8FBA-A9A89973F02D}"/>
              </a:ext>
            </a:extLst>
          </p:cNvPr>
          <p:cNvSpPr/>
          <p:nvPr/>
        </p:nvSpPr>
        <p:spPr>
          <a:xfrm>
            <a:off x="1469447" y="2343203"/>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四角形: 角を丸くする 61">
            <a:extLst>
              <a:ext uri="{FF2B5EF4-FFF2-40B4-BE49-F238E27FC236}">
                <a16:creationId xmlns:a16="http://schemas.microsoft.com/office/drawing/2014/main" id="{604E3580-3571-49AD-8300-4BEECE8B17FE}"/>
              </a:ext>
            </a:extLst>
          </p:cNvPr>
          <p:cNvSpPr/>
          <p:nvPr/>
        </p:nvSpPr>
        <p:spPr>
          <a:xfrm>
            <a:off x="1469447" y="2756189"/>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D37C8C5C-9538-431F-B080-1BE19708EEB6}"/>
              </a:ext>
            </a:extLst>
          </p:cNvPr>
          <p:cNvSpPr txBox="1"/>
          <p:nvPr/>
        </p:nvSpPr>
        <p:spPr>
          <a:xfrm>
            <a:off x="736022" y="3857199"/>
            <a:ext cx="1089892"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構成Ｂ</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66" name="テキスト ボックス 65">
            <a:extLst>
              <a:ext uri="{FF2B5EF4-FFF2-40B4-BE49-F238E27FC236}">
                <a16:creationId xmlns:a16="http://schemas.microsoft.com/office/drawing/2014/main" id="{946C20CA-2DE9-4998-A76B-98E9504F8F8C}"/>
              </a:ext>
            </a:extLst>
          </p:cNvPr>
          <p:cNvSpPr txBox="1"/>
          <p:nvPr/>
        </p:nvSpPr>
        <p:spPr>
          <a:xfrm>
            <a:off x="736022" y="1477812"/>
            <a:ext cx="1089892"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構成Ａ</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73" name="テキスト ボックス 72">
            <a:extLst>
              <a:ext uri="{FF2B5EF4-FFF2-40B4-BE49-F238E27FC236}">
                <a16:creationId xmlns:a16="http://schemas.microsoft.com/office/drawing/2014/main" id="{3687E3FC-A4FC-4D19-A17A-9E8C22E5C4BC}"/>
              </a:ext>
            </a:extLst>
          </p:cNvPr>
          <p:cNvSpPr txBox="1"/>
          <p:nvPr/>
        </p:nvSpPr>
        <p:spPr>
          <a:xfrm rot="5400000">
            <a:off x="2012689" y="3134125"/>
            <a:ext cx="504000" cy="300082"/>
          </a:xfrm>
          <a:prstGeom prst="rect">
            <a:avLst/>
          </a:prstGeom>
          <a:noFill/>
        </p:spPr>
        <p:txBody>
          <a:bodyPr wrap="square">
            <a:spAutoFit/>
          </a:bodyPr>
          <a:lstStyle/>
          <a:p>
            <a:pPr algn="ctr"/>
            <a:r>
              <a:rPr kumimoji="1" lang="ja-JP" altLang="en-US" sz="1350" b="1" dirty="0">
                <a:latin typeface="ＭＳ Ｐゴシック" panose="020B0600070205080204" pitchFamily="50" charset="-128"/>
                <a:ea typeface="ＭＳ Ｐゴシック" panose="020B0600070205080204" pitchFamily="50" charset="-128"/>
              </a:rPr>
              <a:t>・・・</a:t>
            </a:r>
            <a:endParaRPr kumimoji="1" lang="en-US" altLang="ja-JP" sz="1350" b="1" dirty="0">
              <a:latin typeface="ＭＳ Ｐゴシック" panose="020B0600070205080204" pitchFamily="50" charset="-128"/>
              <a:ea typeface="ＭＳ Ｐゴシック" panose="020B0600070205080204" pitchFamily="50" charset="-128"/>
            </a:endParaRPr>
          </a:p>
        </p:txBody>
      </p:sp>
      <p:sp>
        <p:nvSpPr>
          <p:cNvPr id="79" name="テキスト ボックス 78">
            <a:extLst>
              <a:ext uri="{FF2B5EF4-FFF2-40B4-BE49-F238E27FC236}">
                <a16:creationId xmlns:a16="http://schemas.microsoft.com/office/drawing/2014/main" id="{0D36FAB9-6C61-4601-A81E-D7349E114DF2}"/>
              </a:ext>
            </a:extLst>
          </p:cNvPr>
          <p:cNvSpPr txBox="1"/>
          <p:nvPr/>
        </p:nvSpPr>
        <p:spPr>
          <a:xfrm>
            <a:off x="1719115" y="1922016"/>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ロボット１</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80" name="テキスト ボックス 79">
            <a:extLst>
              <a:ext uri="{FF2B5EF4-FFF2-40B4-BE49-F238E27FC236}">
                <a16:creationId xmlns:a16="http://schemas.microsoft.com/office/drawing/2014/main" id="{E82B1EEA-3107-4B71-89DA-E496CD7FEE35}"/>
              </a:ext>
            </a:extLst>
          </p:cNvPr>
          <p:cNvSpPr txBox="1"/>
          <p:nvPr/>
        </p:nvSpPr>
        <p:spPr>
          <a:xfrm>
            <a:off x="1719743" y="2366628"/>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ロボット２</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81" name="テキスト ボックス 80">
            <a:extLst>
              <a:ext uri="{FF2B5EF4-FFF2-40B4-BE49-F238E27FC236}">
                <a16:creationId xmlns:a16="http://schemas.microsoft.com/office/drawing/2014/main" id="{F21522FD-051D-434E-A1A4-65474F6BAE8D}"/>
              </a:ext>
            </a:extLst>
          </p:cNvPr>
          <p:cNvSpPr txBox="1"/>
          <p:nvPr/>
        </p:nvSpPr>
        <p:spPr>
          <a:xfrm>
            <a:off x="1713055" y="2764643"/>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ロボット３</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89" name="四角形: 角を丸くする 88">
            <a:extLst>
              <a:ext uri="{FF2B5EF4-FFF2-40B4-BE49-F238E27FC236}">
                <a16:creationId xmlns:a16="http://schemas.microsoft.com/office/drawing/2014/main" id="{C6C640AE-1579-4BB7-9D50-DA76814142B9}"/>
              </a:ext>
            </a:extLst>
          </p:cNvPr>
          <p:cNvSpPr/>
          <p:nvPr/>
        </p:nvSpPr>
        <p:spPr>
          <a:xfrm>
            <a:off x="1466610" y="4290176"/>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四角形: 角を丸くする 89">
            <a:extLst>
              <a:ext uri="{FF2B5EF4-FFF2-40B4-BE49-F238E27FC236}">
                <a16:creationId xmlns:a16="http://schemas.microsoft.com/office/drawing/2014/main" id="{891DF44E-1C8B-4A08-9734-CC8D7024AE0E}"/>
              </a:ext>
            </a:extLst>
          </p:cNvPr>
          <p:cNvSpPr/>
          <p:nvPr/>
        </p:nvSpPr>
        <p:spPr>
          <a:xfrm>
            <a:off x="1466610" y="4728379"/>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四角形: 角を丸くする 90">
            <a:extLst>
              <a:ext uri="{FF2B5EF4-FFF2-40B4-BE49-F238E27FC236}">
                <a16:creationId xmlns:a16="http://schemas.microsoft.com/office/drawing/2014/main" id="{E7C6BE8B-BDF3-4204-92BF-3D31AE5ABA8E}"/>
              </a:ext>
            </a:extLst>
          </p:cNvPr>
          <p:cNvSpPr/>
          <p:nvPr/>
        </p:nvSpPr>
        <p:spPr>
          <a:xfrm>
            <a:off x="1466610" y="5141365"/>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593FC734-2C4D-41CF-BDF6-87BB7B0A502C}"/>
              </a:ext>
            </a:extLst>
          </p:cNvPr>
          <p:cNvSpPr txBox="1"/>
          <p:nvPr/>
        </p:nvSpPr>
        <p:spPr>
          <a:xfrm rot="5400000">
            <a:off x="2009852" y="5519301"/>
            <a:ext cx="504000" cy="300082"/>
          </a:xfrm>
          <a:prstGeom prst="rect">
            <a:avLst/>
          </a:prstGeom>
          <a:noFill/>
        </p:spPr>
        <p:txBody>
          <a:bodyPr wrap="square">
            <a:spAutoFit/>
          </a:bodyPr>
          <a:lstStyle/>
          <a:p>
            <a:pPr algn="ctr"/>
            <a:r>
              <a:rPr kumimoji="1" lang="ja-JP" altLang="en-US" sz="1350" b="1" dirty="0">
                <a:latin typeface="ＭＳ Ｐゴシック" panose="020B0600070205080204" pitchFamily="50" charset="-128"/>
                <a:ea typeface="ＭＳ Ｐゴシック" panose="020B0600070205080204" pitchFamily="50" charset="-128"/>
              </a:rPr>
              <a:t>・・・</a:t>
            </a:r>
            <a:endParaRPr kumimoji="1" lang="en-US" altLang="ja-JP" sz="1350" b="1" dirty="0">
              <a:latin typeface="ＭＳ Ｐゴシック" panose="020B0600070205080204" pitchFamily="50" charset="-128"/>
              <a:ea typeface="ＭＳ Ｐゴシック" panose="020B0600070205080204" pitchFamily="50" charset="-128"/>
            </a:endParaRPr>
          </a:p>
        </p:txBody>
      </p:sp>
      <p:sp>
        <p:nvSpPr>
          <p:cNvPr id="93" name="テキスト ボックス 92">
            <a:extLst>
              <a:ext uri="{FF2B5EF4-FFF2-40B4-BE49-F238E27FC236}">
                <a16:creationId xmlns:a16="http://schemas.microsoft.com/office/drawing/2014/main" id="{7366C94B-5474-43D4-BA36-E24B95CC50B4}"/>
              </a:ext>
            </a:extLst>
          </p:cNvPr>
          <p:cNvSpPr txBox="1"/>
          <p:nvPr/>
        </p:nvSpPr>
        <p:spPr>
          <a:xfrm>
            <a:off x="1716278" y="4307192"/>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ロボット１</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94" name="テキスト ボックス 93">
            <a:extLst>
              <a:ext uri="{FF2B5EF4-FFF2-40B4-BE49-F238E27FC236}">
                <a16:creationId xmlns:a16="http://schemas.microsoft.com/office/drawing/2014/main" id="{A848DBD4-63E4-46A5-ACB3-ACF75A671E9D}"/>
              </a:ext>
            </a:extLst>
          </p:cNvPr>
          <p:cNvSpPr txBox="1"/>
          <p:nvPr/>
        </p:nvSpPr>
        <p:spPr>
          <a:xfrm>
            <a:off x="1716906" y="4751804"/>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ロボット２</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95" name="テキスト ボックス 94">
            <a:extLst>
              <a:ext uri="{FF2B5EF4-FFF2-40B4-BE49-F238E27FC236}">
                <a16:creationId xmlns:a16="http://schemas.microsoft.com/office/drawing/2014/main" id="{80C27EA5-3849-4BD6-8B64-4285FAC4F7C6}"/>
              </a:ext>
            </a:extLst>
          </p:cNvPr>
          <p:cNvSpPr txBox="1"/>
          <p:nvPr/>
        </p:nvSpPr>
        <p:spPr>
          <a:xfrm>
            <a:off x="1710218" y="5149819"/>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ロボット３</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96" name="四角形: 角を丸くする 95">
            <a:extLst>
              <a:ext uri="{FF2B5EF4-FFF2-40B4-BE49-F238E27FC236}">
                <a16:creationId xmlns:a16="http://schemas.microsoft.com/office/drawing/2014/main" id="{28AAC6FF-9C8A-4A87-9F1D-2D47F090512B}"/>
              </a:ext>
            </a:extLst>
          </p:cNvPr>
          <p:cNvSpPr/>
          <p:nvPr/>
        </p:nvSpPr>
        <p:spPr>
          <a:xfrm>
            <a:off x="4765097" y="1597587"/>
            <a:ext cx="2909456" cy="148245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D01E0DCE-6E50-47E3-A832-EFBD12B0671E}"/>
              </a:ext>
            </a:extLst>
          </p:cNvPr>
          <p:cNvSpPr txBox="1"/>
          <p:nvPr/>
        </p:nvSpPr>
        <p:spPr>
          <a:xfrm>
            <a:off x="4765097" y="1650466"/>
            <a:ext cx="1089892" cy="338554"/>
          </a:xfrm>
          <a:prstGeom prst="rect">
            <a:avLst/>
          </a:prstGeom>
          <a:noFill/>
        </p:spPr>
        <p:txBody>
          <a:bodyPr wrap="square">
            <a:spAutoFit/>
          </a:bodyPr>
          <a:lstStyle/>
          <a:p>
            <a:pPr algn="ctr"/>
            <a:r>
              <a:rPr kumimoji="1" lang="ja-JP" altLang="en-US" sz="1600" dirty="0">
                <a:latin typeface="ＭＳ Ｐゴシック" panose="020B0600070205080204" pitchFamily="50" charset="-128"/>
                <a:ea typeface="ＭＳ Ｐゴシック" panose="020B0600070205080204" pitchFamily="50" charset="-128"/>
              </a:rPr>
              <a:t>ロボット１</a:t>
            </a:r>
            <a:endParaRPr kumimoji="1" lang="en-US" altLang="ja-JP" sz="1600" dirty="0">
              <a:latin typeface="ＭＳ Ｐゴシック" panose="020B0600070205080204" pitchFamily="50" charset="-128"/>
              <a:ea typeface="ＭＳ Ｐゴシック" panose="020B0600070205080204" pitchFamily="50" charset="-128"/>
            </a:endParaRPr>
          </a:p>
        </p:txBody>
      </p:sp>
      <p:cxnSp>
        <p:nvCxnSpPr>
          <p:cNvPr id="10" name="コネクタ: 曲線 9">
            <a:extLst>
              <a:ext uri="{FF2B5EF4-FFF2-40B4-BE49-F238E27FC236}">
                <a16:creationId xmlns:a16="http://schemas.microsoft.com/office/drawing/2014/main" id="{37A4B804-3083-4A04-A577-3507814E0475}"/>
              </a:ext>
            </a:extLst>
          </p:cNvPr>
          <p:cNvCxnSpPr>
            <a:stCxn id="7" idx="3"/>
            <a:endCxn id="96" idx="0"/>
          </p:cNvCxnSpPr>
          <p:nvPr/>
        </p:nvCxnSpPr>
        <p:spPr>
          <a:xfrm flipV="1">
            <a:off x="3050597" y="1597587"/>
            <a:ext cx="3169228" cy="469338"/>
          </a:xfrm>
          <a:prstGeom prst="curvedConnector4">
            <a:avLst>
              <a:gd name="adj1" fmla="val 33060"/>
              <a:gd name="adj2" fmla="val 148707"/>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楕円 12">
            <a:extLst>
              <a:ext uri="{FF2B5EF4-FFF2-40B4-BE49-F238E27FC236}">
                <a16:creationId xmlns:a16="http://schemas.microsoft.com/office/drawing/2014/main" id="{B99B303D-ED47-4284-975F-BE3CE539F931}"/>
              </a:ext>
            </a:extLst>
          </p:cNvPr>
          <p:cNvSpPr/>
          <p:nvPr/>
        </p:nvSpPr>
        <p:spPr>
          <a:xfrm>
            <a:off x="5109972" y="2316050"/>
            <a:ext cx="1045055" cy="41477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a:extLst>
              <a:ext uri="{FF2B5EF4-FFF2-40B4-BE49-F238E27FC236}">
                <a16:creationId xmlns:a16="http://schemas.microsoft.com/office/drawing/2014/main" id="{ED225CD9-9F08-49D2-8E32-AA551BC85E68}"/>
              </a:ext>
            </a:extLst>
          </p:cNvPr>
          <p:cNvSpPr txBox="1"/>
          <p:nvPr/>
        </p:nvSpPr>
        <p:spPr>
          <a:xfrm>
            <a:off x="5087553" y="2363773"/>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モジュール１</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101" name="楕円 100">
            <a:extLst>
              <a:ext uri="{FF2B5EF4-FFF2-40B4-BE49-F238E27FC236}">
                <a16:creationId xmlns:a16="http://schemas.microsoft.com/office/drawing/2014/main" id="{3C36E0F7-ED4F-4DCE-8EDB-90A18BD57FD6}"/>
              </a:ext>
            </a:extLst>
          </p:cNvPr>
          <p:cNvSpPr/>
          <p:nvPr/>
        </p:nvSpPr>
        <p:spPr>
          <a:xfrm>
            <a:off x="6424662" y="1905000"/>
            <a:ext cx="1045055" cy="41477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a:extLst>
              <a:ext uri="{FF2B5EF4-FFF2-40B4-BE49-F238E27FC236}">
                <a16:creationId xmlns:a16="http://schemas.microsoft.com/office/drawing/2014/main" id="{C2B3CFB9-9D9B-49B1-AF56-96D097C1699D}"/>
              </a:ext>
            </a:extLst>
          </p:cNvPr>
          <p:cNvSpPr txBox="1"/>
          <p:nvPr/>
        </p:nvSpPr>
        <p:spPr>
          <a:xfrm>
            <a:off x="6402243" y="1952723"/>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モジュール２</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103" name="楕円 102">
            <a:extLst>
              <a:ext uri="{FF2B5EF4-FFF2-40B4-BE49-F238E27FC236}">
                <a16:creationId xmlns:a16="http://schemas.microsoft.com/office/drawing/2014/main" id="{7F3A666C-4B07-400E-9F64-EA3864C46B64}"/>
              </a:ext>
            </a:extLst>
          </p:cNvPr>
          <p:cNvSpPr/>
          <p:nvPr/>
        </p:nvSpPr>
        <p:spPr>
          <a:xfrm>
            <a:off x="6424881" y="2492943"/>
            <a:ext cx="1045055" cy="41477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05EEEFCB-9481-4F8A-A606-4B1BA6D0B00E}"/>
              </a:ext>
            </a:extLst>
          </p:cNvPr>
          <p:cNvSpPr txBox="1"/>
          <p:nvPr/>
        </p:nvSpPr>
        <p:spPr>
          <a:xfrm>
            <a:off x="6402462" y="2540666"/>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モジュール３</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105" name="テキスト ボックス 104">
            <a:extLst>
              <a:ext uri="{FF2B5EF4-FFF2-40B4-BE49-F238E27FC236}">
                <a16:creationId xmlns:a16="http://schemas.microsoft.com/office/drawing/2014/main" id="{5BD85368-47A5-4109-A7CF-E8FC32A47E37}"/>
              </a:ext>
            </a:extLst>
          </p:cNvPr>
          <p:cNvSpPr txBox="1"/>
          <p:nvPr/>
        </p:nvSpPr>
        <p:spPr>
          <a:xfrm>
            <a:off x="4063781" y="4780971"/>
            <a:ext cx="4794469" cy="400110"/>
          </a:xfrm>
          <a:prstGeom prst="rect">
            <a:avLst/>
          </a:prstGeom>
          <a:noFill/>
        </p:spPr>
        <p:txBody>
          <a:bodyPr wrap="square">
            <a:spAutoFit/>
          </a:bodyPr>
          <a:lstStyle/>
          <a:p>
            <a:pPr marL="0" lvl="1"/>
            <a:r>
              <a:rPr lang="ja-JP" altLang="en-US" sz="2000" dirty="0">
                <a:latin typeface="ＭＳ Ｐゴシック" panose="020B0600070205080204" pitchFamily="50" charset="-128"/>
                <a:ea typeface="ＭＳ Ｐゴシック" panose="020B0600070205080204" pitchFamily="50" charset="-128"/>
              </a:rPr>
              <a:t>突然変異</a:t>
            </a:r>
            <a:endParaRPr lang="en-US" altLang="ja-JP" sz="2400" dirty="0">
              <a:latin typeface="ＭＳ Ｐゴシック" panose="020B0600070205080204" pitchFamily="50" charset="-128"/>
              <a:ea typeface="ＭＳ Ｐゴシック" panose="020B0600070205080204" pitchFamily="50" charset="-128"/>
            </a:endParaRPr>
          </a:p>
        </p:txBody>
      </p:sp>
      <p:sp>
        <p:nvSpPr>
          <p:cNvPr id="106" name="四角形: 角を丸くする 105">
            <a:extLst>
              <a:ext uri="{FF2B5EF4-FFF2-40B4-BE49-F238E27FC236}">
                <a16:creationId xmlns:a16="http://schemas.microsoft.com/office/drawing/2014/main" id="{E046667A-C8D5-4477-A646-31AF6D48E83D}"/>
              </a:ext>
            </a:extLst>
          </p:cNvPr>
          <p:cNvSpPr/>
          <p:nvPr/>
        </p:nvSpPr>
        <p:spPr>
          <a:xfrm>
            <a:off x="6530829" y="4131408"/>
            <a:ext cx="900116" cy="56757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D3BB7D47-7F58-4098-A63E-CD40C2C19941}"/>
              </a:ext>
            </a:extLst>
          </p:cNvPr>
          <p:cNvCxnSpPr>
            <a:cxnSpLocks/>
          </p:cNvCxnSpPr>
          <p:nvPr/>
        </p:nvCxnSpPr>
        <p:spPr>
          <a:xfrm>
            <a:off x="7428687" y="4310055"/>
            <a:ext cx="396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8" name="四角形: 角を丸くする 107">
            <a:extLst>
              <a:ext uri="{FF2B5EF4-FFF2-40B4-BE49-F238E27FC236}">
                <a16:creationId xmlns:a16="http://schemas.microsoft.com/office/drawing/2014/main" id="{71553683-5BEC-49A7-8DE6-AA09D21EFD42}"/>
              </a:ext>
            </a:extLst>
          </p:cNvPr>
          <p:cNvSpPr/>
          <p:nvPr/>
        </p:nvSpPr>
        <p:spPr>
          <a:xfrm>
            <a:off x="7848289" y="4131408"/>
            <a:ext cx="900116" cy="56757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E8670395-6AF7-4424-B117-6A9265D8AE23}"/>
              </a:ext>
            </a:extLst>
          </p:cNvPr>
          <p:cNvCxnSpPr>
            <a:cxnSpLocks/>
          </p:cNvCxnSpPr>
          <p:nvPr/>
        </p:nvCxnSpPr>
        <p:spPr>
          <a:xfrm flipH="1">
            <a:off x="7452289" y="4513544"/>
            <a:ext cx="396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0" name="テキスト ボックス 109">
            <a:extLst>
              <a:ext uri="{FF2B5EF4-FFF2-40B4-BE49-F238E27FC236}">
                <a16:creationId xmlns:a16="http://schemas.microsoft.com/office/drawing/2014/main" id="{986A0DF5-3142-41AB-AF2D-A6791FA53998}"/>
              </a:ext>
            </a:extLst>
          </p:cNvPr>
          <p:cNvSpPr txBox="1"/>
          <p:nvPr/>
        </p:nvSpPr>
        <p:spPr>
          <a:xfrm>
            <a:off x="4063781" y="3231588"/>
            <a:ext cx="4572000" cy="769441"/>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進化</a:t>
            </a:r>
            <a:endParaRPr lang="en-US" altLang="ja-JP" sz="2400" dirty="0">
              <a:latin typeface="ＭＳ Ｐゴシック" panose="020B0600070205080204" pitchFamily="50" charset="-128"/>
              <a:ea typeface="ＭＳ Ｐゴシック" panose="020B0600070205080204" pitchFamily="50" charset="-128"/>
            </a:endParaRPr>
          </a:p>
          <a:p>
            <a:pPr marL="0" lvl="1"/>
            <a:r>
              <a:rPr lang="ja-JP" altLang="en-US" sz="2000" dirty="0">
                <a:latin typeface="ＭＳ Ｐゴシック" panose="020B0600070205080204" pitchFamily="50" charset="-128"/>
                <a:ea typeface="ＭＳ Ｐゴシック" panose="020B0600070205080204" pitchFamily="50" charset="-128"/>
              </a:rPr>
              <a:t>ロボット交叉</a:t>
            </a:r>
            <a:endParaRPr lang="en-US" altLang="ja-JP" sz="2000" dirty="0">
              <a:latin typeface="ＭＳ Ｐゴシック" panose="020B0600070205080204" pitchFamily="50" charset="-128"/>
              <a:ea typeface="ＭＳ Ｐゴシック" panose="020B0600070205080204" pitchFamily="50" charset="-128"/>
            </a:endParaRPr>
          </a:p>
        </p:txBody>
      </p:sp>
      <p:sp>
        <p:nvSpPr>
          <p:cNvPr id="111" name="四角形: 角を丸くする 110">
            <a:extLst>
              <a:ext uri="{FF2B5EF4-FFF2-40B4-BE49-F238E27FC236}">
                <a16:creationId xmlns:a16="http://schemas.microsoft.com/office/drawing/2014/main" id="{286EEFA4-B669-432C-947F-689ADDC8535B}"/>
              </a:ext>
            </a:extLst>
          </p:cNvPr>
          <p:cNvSpPr/>
          <p:nvPr/>
        </p:nvSpPr>
        <p:spPr>
          <a:xfrm>
            <a:off x="7598112" y="3791440"/>
            <a:ext cx="635717" cy="14723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吹き出し: 角を丸めた四角形 112">
            <a:extLst>
              <a:ext uri="{FF2B5EF4-FFF2-40B4-BE49-F238E27FC236}">
                <a16:creationId xmlns:a16="http://schemas.microsoft.com/office/drawing/2014/main" id="{89D8877B-B1E1-4726-8761-7C1B71F78DED}"/>
              </a:ext>
            </a:extLst>
          </p:cNvPr>
          <p:cNvSpPr/>
          <p:nvPr/>
        </p:nvSpPr>
        <p:spPr>
          <a:xfrm>
            <a:off x="7489877" y="5375574"/>
            <a:ext cx="851765" cy="443345"/>
          </a:xfrm>
          <a:prstGeom prst="wedgeRoundRectCallout">
            <a:avLst>
              <a:gd name="adj1" fmla="val -30897"/>
              <a:gd name="adj2" fmla="val 7109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四角形: 角を丸くする 113">
            <a:extLst>
              <a:ext uri="{FF2B5EF4-FFF2-40B4-BE49-F238E27FC236}">
                <a16:creationId xmlns:a16="http://schemas.microsoft.com/office/drawing/2014/main" id="{68210055-ABE0-44CF-B480-C88A87D6CF6F}"/>
              </a:ext>
            </a:extLst>
          </p:cNvPr>
          <p:cNvSpPr/>
          <p:nvPr/>
        </p:nvSpPr>
        <p:spPr>
          <a:xfrm>
            <a:off x="6528571" y="5870864"/>
            <a:ext cx="900116" cy="56757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矢印コネクタ 114">
            <a:extLst>
              <a:ext uri="{FF2B5EF4-FFF2-40B4-BE49-F238E27FC236}">
                <a16:creationId xmlns:a16="http://schemas.microsoft.com/office/drawing/2014/main" id="{55623EA9-0CA8-4D4B-867B-27152A58CF94}"/>
              </a:ext>
            </a:extLst>
          </p:cNvPr>
          <p:cNvCxnSpPr>
            <a:cxnSpLocks/>
          </p:cNvCxnSpPr>
          <p:nvPr/>
        </p:nvCxnSpPr>
        <p:spPr>
          <a:xfrm>
            <a:off x="7426429" y="6049511"/>
            <a:ext cx="396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6" name="四角形: 角を丸くする 115">
            <a:extLst>
              <a:ext uri="{FF2B5EF4-FFF2-40B4-BE49-F238E27FC236}">
                <a16:creationId xmlns:a16="http://schemas.microsoft.com/office/drawing/2014/main" id="{AA5F548B-C966-43D3-B36E-9B24343955A8}"/>
              </a:ext>
            </a:extLst>
          </p:cNvPr>
          <p:cNvSpPr/>
          <p:nvPr/>
        </p:nvSpPr>
        <p:spPr>
          <a:xfrm>
            <a:off x="7846031" y="5870864"/>
            <a:ext cx="900116" cy="56757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7" name="直線矢印コネクタ 116">
            <a:extLst>
              <a:ext uri="{FF2B5EF4-FFF2-40B4-BE49-F238E27FC236}">
                <a16:creationId xmlns:a16="http://schemas.microsoft.com/office/drawing/2014/main" id="{9CCC80F6-FD04-4076-9CCC-D16AB2235532}"/>
              </a:ext>
            </a:extLst>
          </p:cNvPr>
          <p:cNvCxnSpPr>
            <a:cxnSpLocks/>
          </p:cNvCxnSpPr>
          <p:nvPr/>
        </p:nvCxnSpPr>
        <p:spPr>
          <a:xfrm flipH="1">
            <a:off x="7450031" y="6253000"/>
            <a:ext cx="396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8" name="四角形: 角を丸くする 117">
            <a:extLst>
              <a:ext uri="{FF2B5EF4-FFF2-40B4-BE49-F238E27FC236}">
                <a16:creationId xmlns:a16="http://schemas.microsoft.com/office/drawing/2014/main" id="{2AA49753-C530-4588-961F-F6E919D621E5}"/>
              </a:ext>
            </a:extLst>
          </p:cNvPr>
          <p:cNvSpPr/>
          <p:nvPr/>
        </p:nvSpPr>
        <p:spPr>
          <a:xfrm>
            <a:off x="7595854" y="5530896"/>
            <a:ext cx="635717" cy="14723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a:extLst>
              <a:ext uri="{FF2B5EF4-FFF2-40B4-BE49-F238E27FC236}">
                <a16:creationId xmlns:a16="http://schemas.microsoft.com/office/drawing/2014/main" id="{83FAA9C6-1925-40E1-8D4B-15FD74D2C638}"/>
              </a:ext>
            </a:extLst>
          </p:cNvPr>
          <p:cNvSpPr txBox="1"/>
          <p:nvPr/>
        </p:nvSpPr>
        <p:spPr>
          <a:xfrm>
            <a:off x="7301085" y="3307702"/>
            <a:ext cx="1445062" cy="338554"/>
          </a:xfrm>
          <a:prstGeom prst="rect">
            <a:avLst/>
          </a:prstGeom>
          <a:noFill/>
        </p:spPr>
        <p:txBody>
          <a:bodyPr wrap="square">
            <a:spAutoFit/>
          </a:bodyPr>
          <a:lstStyle/>
          <a:p>
            <a:pPr algn="ctr"/>
            <a:r>
              <a:rPr kumimoji="1" lang="ja-JP" altLang="en-US" sz="1600" dirty="0">
                <a:latin typeface="ＭＳ Ｐゴシック" panose="020B0600070205080204" pitchFamily="50" charset="-128"/>
                <a:ea typeface="ＭＳ Ｐゴシック" panose="020B0600070205080204" pitchFamily="50" charset="-128"/>
              </a:rPr>
              <a:t>ロボットの移住</a:t>
            </a:r>
            <a:endParaRPr kumimoji="1" lang="en-US" altLang="ja-JP" sz="1600" dirty="0">
              <a:latin typeface="ＭＳ Ｐゴシック" panose="020B0600070205080204" pitchFamily="50" charset="-128"/>
              <a:ea typeface="ＭＳ Ｐゴシック" panose="020B0600070205080204" pitchFamily="50" charset="-128"/>
            </a:endParaRPr>
          </a:p>
        </p:txBody>
      </p:sp>
      <p:sp>
        <p:nvSpPr>
          <p:cNvPr id="120" name="テキスト ボックス 119">
            <a:extLst>
              <a:ext uri="{FF2B5EF4-FFF2-40B4-BE49-F238E27FC236}">
                <a16:creationId xmlns:a16="http://schemas.microsoft.com/office/drawing/2014/main" id="{C615F519-425B-45FD-B53E-E799EEBB4089}"/>
              </a:ext>
            </a:extLst>
          </p:cNvPr>
          <p:cNvSpPr txBox="1"/>
          <p:nvPr/>
        </p:nvSpPr>
        <p:spPr>
          <a:xfrm>
            <a:off x="7462931" y="5012676"/>
            <a:ext cx="1614728" cy="338554"/>
          </a:xfrm>
          <a:prstGeom prst="rect">
            <a:avLst/>
          </a:prstGeom>
          <a:noFill/>
        </p:spPr>
        <p:txBody>
          <a:bodyPr wrap="square">
            <a:spAutoFit/>
          </a:bodyPr>
          <a:lstStyle/>
          <a:p>
            <a:pPr algn="ctr"/>
            <a:r>
              <a:rPr lang="ja-JP" altLang="en-US" sz="1600" dirty="0">
                <a:latin typeface="ＭＳ Ｐゴシック" panose="020B0600070205080204" pitchFamily="50" charset="-128"/>
                <a:ea typeface="ＭＳ Ｐゴシック" panose="020B0600070205080204" pitchFamily="50" charset="-128"/>
              </a:rPr>
              <a:t>モジュール交換</a:t>
            </a:r>
            <a:endParaRPr kumimoji="1" lang="en-US" altLang="ja-JP" sz="1600" dirty="0">
              <a:latin typeface="ＭＳ Ｐゴシック" panose="020B0600070205080204" pitchFamily="50" charset="-128"/>
              <a:ea typeface="ＭＳ Ｐゴシック" panose="020B0600070205080204" pitchFamily="50" charset="-128"/>
            </a:endParaRPr>
          </a:p>
        </p:txBody>
      </p:sp>
      <p:sp>
        <p:nvSpPr>
          <p:cNvPr id="121" name="四角形: 角を丸くする 120">
            <a:extLst>
              <a:ext uri="{FF2B5EF4-FFF2-40B4-BE49-F238E27FC236}">
                <a16:creationId xmlns:a16="http://schemas.microsoft.com/office/drawing/2014/main" id="{22C6FFF7-F6B7-4C52-9391-0FA77E52DBB2}"/>
              </a:ext>
            </a:extLst>
          </p:cNvPr>
          <p:cNvSpPr/>
          <p:nvPr/>
        </p:nvSpPr>
        <p:spPr>
          <a:xfrm>
            <a:off x="4360193" y="5813714"/>
            <a:ext cx="900116" cy="56757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テキスト ボックス 121">
            <a:extLst>
              <a:ext uri="{FF2B5EF4-FFF2-40B4-BE49-F238E27FC236}">
                <a16:creationId xmlns:a16="http://schemas.microsoft.com/office/drawing/2014/main" id="{5EF1FAF6-CD6D-4595-A675-9AC9AF848C7E}"/>
              </a:ext>
            </a:extLst>
          </p:cNvPr>
          <p:cNvSpPr txBox="1"/>
          <p:nvPr/>
        </p:nvSpPr>
        <p:spPr>
          <a:xfrm>
            <a:off x="4190042" y="5383269"/>
            <a:ext cx="1994042" cy="338554"/>
          </a:xfrm>
          <a:prstGeom prst="rect">
            <a:avLst/>
          </a:prstGeom>
          <a:noFill/>
        </p:spPr>
        <p:txBody>
          <a:bodyPr wrap="square">
            <a:spAutoFit/>
          </a:bodyPr>
          <a:lstStyle/>
          <a:p>
            <a:pPr algn="ctr"/>
            <a:r>
              <a:rPr lang="ja-JP" altLang="en-US" sz="1600" dirty="0">
                <a:latin typeface="ＭＳ Ｐゴシック" panose="020B0600070205080204" pitchFamily="50" charset="-128"/>
                <a:ea typeface="ＭＳ Ｐゴシック" panose="020B0600070205080204" pitchFamily="50" charset="-128"/>
              </a:rPr>
              <a:t>ロボットの解散・作成</a:t>
            </a:r>
            <a:endParaRPr kumimoji="1" lang="en-US" altLang="ja-JP" sz="1600" dirty="0">
              <a:latin typeface="ＭＳ Ｐゴシック" panose="020B0600070205080204" pitchFamily="50" charset="-128"/>
              <a:ea typeface="ＭＳ Ｐゴシック" panose="020B0600070205080204" pitchFamily="50" charset="-128"/>
            </a:endParaRPr>
          </a:p>
        </p:txBody>
      </p:sp>
      <p:sp>
        <p:nvSpPr>
          <p:cNvPr id="123" name="四角形: 角を丸くする 122">
            <a:extLst>
              <a:ext uri="{FF2B5EF4-FFF2-40B4-BE49-F238E27FC236}">
                <a16:creationId xmlns:a16="http://schemas.microsoft.com/office/drawing/2014/main" id="{39146138-A56F-4DD0-810C-6BCB78181372}"/>
              </a:ext>
            </a:extLst>
          </p:cNvPr>
          <p:cNvSpPr/>
          <p:nvPr/>
        </p:nvSpPr>
        <p:spPr>
          <a:xfrm>
            <a:off x="5618174" y="5816553"/>
            <a:ext cx="468000" cy="14723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四角形: 角を丸くする 123">
            <a:extLst>
              <a:ext uri="{FF2B5EF4-FFF2-40B4-BE49-F238E27FC236}">
                <a16:creationId xmlns:a16="http://schemas.microsoft.com/office/drawing/2014/main" id="{E33059A8-9189-4068-9367-7F34FBC71DFF}"/>
              </a:ext>
            </a:extLst>
          </p:cNvPr>
          <p:cNvSpPr/>
          <p:nvPr/>
        </p:nvSpPr>
        <p:spPr>
          <a:xfrm>
            <a:off x="5618174" y="6073728"/>
            <a:ext cx="468000" cy="14723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四角形: 角を丸くする 124">
            <a:extLst>
              <a:ext uri="{FF2B5EF4-FFF2-40B4-BE49-F238E27FC236}">
                <a16:creationId xmlns:a16="http://schemas.microsoft.com/office/drawing/2014/main" id="{CA98CDEF-2AA8-4A98-AC3D-8C44A7440CD8}"/>
              </a:ext>
            </a:extLst>
          </p:cNvPr>
          <p:cNvSpPr/>
          <p:nvPr/>
        </p:nvSpPr>
        <p:spPr>
          <a:xfrm>
            <a:off x="5618174" y="6292803"/>
            <a:ext cx="468000" cy="14723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420DCF10-A968-43A3-B8D4-DEE6FCEAC916}"/>
              </a:ext>
            </a:extLst>
          </p:cNvPr>
          <p:cNvCxnSpPr>
            <a:stCxn id="121" idx="3"/>
            <a:endCxn id="123" idx="1"/>
          </p:cNvCxnSpPr>
          <p:nvPr/>
        </p:nvCxnSpPr>
        <p:spPr>
          <a:xfrm flipV="1">
            <a:off x="5260309" y="5890170"/>
            <a:ext cx="357865" cy="2073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7" name="直線矢印コネクタ 126">
            <a:extLst>
              <a:ext uri="{FF2B5EF4-FFF2-40B4-BE49-F238E27FC236}">
                <a16:creationId xmlns:a16="http://schemas.microsoft.com/office/drawing/2014/main" id="{88FCA3D8-0364-43D8-A361-5F51A9B17970}"/>
              </a:ext>
            </a:extLst>
          </p:cNvPr>
          <p:cNvCxnSpPr>
            <a:cxnSpLocks/>
            <a:stCxn id="121" idx="3"/>
            <a:endCxn id="124" idx="1"/>
          </p:cNvCxnSpPr>
          <p:nvPr/>
        </p:nvCxnSpPr>
        <p:spPr>
          <a:xfrm>
            <a:off x="5260309" y="6097501"/>
            <a:ext cx="357865" cy="49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線矢印コネクタ 129">
            <a:extLst>
              <a:ext uri="{FF2B5EF4-FFF2-40B4-BE49-F238E27FC236}">
                <a16:creationId xmlns:a16="http://schemas.microsoft.com/office/drawing/2014/main" id="{730613A0-19D0-4672-B626-5C094588FFE7}"/>
              </a:ext>
            </a:extLst>
          </p:cNvPr>
          <p:cNvCxnSpPr>
            <a:cxnSpLocks/>
            <a:stCxn id="121" idx="3"/>
            <a:endCxn id="125" idx="1"/>
          </p:cNvCxnSpPr>
          <p:nvPr/>
        </p:nvCxnSpPr>
        <p:spPr>
          <a:xfrm>
            <a:off x="5260309" y="6097501"/>
            <a:ext cx="357865" cy="268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241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B6441B75-CDCD-45B0-BFB8-743851983684}"/>
              </a:ext>
            </a:extLst>
          </p:cNvPr>
          <p:cNvGraphicFramePr>
            <a:graphicFrameLocks noGrp="1"/>
          </p:cNvGraphicFramePr>
          <p:nvPr>
            <p:extLst>
              <p:ext uri="{D42A27DB-BD31-4B8C-83A1-F6EECF244321}">
                <p14:modId xmlns:p14="http://schemas.microsoft.com/office/powerpoint/2010/main" val="2694675304"/>
              </p:ext>
            </p:extLst>
          </p:nvPr>
        </p:nvGraphicFramePr>
        <p:xfrm>
          <a:off x="244669" y="1735346"/>
          <a:ext cx="8564328" cy="1112520"/>
        </p:xfrm>
        <a:graphic>
          <a:graphicData uri="http://schemas.openxmlformats.org/drawingml/2006/table">
            <a:tbl>
              <a:tblPr firstRow="1" bandRow="1">
                <a:tableStyleId>{93296810-A885-4BE3-A3E7-6D5BEEA58F35}</a:tableStyleId>
              </a:tblPr>
              <a:tblGrid>
                <a:gridCol w="951592">
                  <a:extLst>
                    <a:ext uri="{9D8B030D-6E8A-4147-A177-3AD203B41FA5}">
                      <a16:colId xmlns:a16="http://schemas.microsoft.com/office/drawing/2014/main" val="2569886349"/>
                    </a:ext>
                  </a:extLst>
                </a:gridCol>
                <a:gridCol w="951592">
                  <a:extLst>
                    <a:ext uri="{9D8B030D-6E8A-4147-A177-3AD203B41FA5}">
                      <a16:colId xmlns:a16="http://schemas.microsoft.com/office/drawing/2014/main" val="982718859"/>
                    </a:ext>
                  </a:extLst>
                </a:gridCol>
                <a:gridCol w="951592">
                  <a:extLst>
                    <a:ext uri="{9D8B030D-6E8A-4147-A177-3AD203B41FA5}">
                      <a16:colId xmlns:a16="http://schemas.microsoft.com/office/drawing/2014/main" val="2284791748"/>
                    </a:ext>
                  </a:extLst>
                </a:gridCol>
                <a:gridCol w="951592">
                  <a:extLst>
                    <a:ext uri="{9D8B030D-6E8A-4147-A177-3AD203B41FA5}">
                      <a16:colId xmlns:a16="http://schemas.microsoft.com/office/drawing/2014/main" val="662211953"/>
                    </a:ext>
                  </a:extLst>
                </a:gridCol>
                <a:gridCol w="951592">
                  <a:extLst>
                    <a:ext uri="{9D8B030D-6E8A-4147-A177-3AD203B41FA5}">
                      <a16:colId xmlns:a16="http://schemas.microsoft.com/office/drawing/2014/main" val="1356496974"/>
                    </a:ext>
                  </a:extLst>
                </a:gridCol>
                <a:gridCol w="951592">
                  <a:extLst>
                    <a:ext uri="{9D8B030D-6E8A-4147-A177-3AD203B41FA5}">
                      <a16:colId xmlns:a16="http://schemas.microsoft.com/office/drawing/2014/main" val="3319007317"/>
                    </a:ext>
                  </a:extLst>
                </a:gridCol>
                <a:gridCol w="951592">
                  <a:extLst>
                    <a:ext uri="{9D8B030D-6E8A-4147-A177-3AD203B41FA5}">
                      <a16:colId xmlns:a16="http://schemas.microsoft.com/office/drawing/2014/main" val="3443819679"/>
                    </a:ext>
                  </a:extLst>
                </a:gridCol>
                <a:gridCol w="951592">
                  <a:extLst>
                    <a:ext uri="{9D8B030D-6E8A-4147-A177-3AD203B41FA5}">
                      <a16:colId xmlns:a16="http://schemas.microsoft.com/office/drawing/2014/main" val="3395843213"/>
                    </a:ext>
                  </a:extLst>
                </a:gridCol>
                <a:gridCol w="951592">
                  <a:extLst>
                    <a:ext uri="{9D8B030D-6E8A-4147-A177-3AD203B41FA5}">
                      <a16:colId xmlns:a16="http://schemas.microsoft.com/office/drawing/2014/main" val="3063614694"/>
                    </a:ext>
                  </a:extLst>
                </a:gridCol>
              </a:tblGrid>
              <a:tr h="370840">
                <a:tc gridSpan="4">
                  <a:txBody>
                    <a:bodyPr/>
                    <a:lstStyle/>
                    <a:p>
                      <a:pPr algn="ctr"/>
                      <a:r>
                        <a:rPr kumimoji="1" lang="en-US" altLang="ja-JP" sz="1600" b="1" dirty="0">
                          <a:latin typeface="Arial" panose="020B0604020202020204" pitchFamily="34" charset="0"/>
                          <a:cs typeface="Arial" panose="020B0604020202020204" pitchFamily="34" charset="0"/>
                        </a:rPr>
                        <a:t>Robot 1</a:t>
                      </a: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dirty="0">
                          <a:latin typeface="Arial" panose="020B0604020202020204" pitchFamily="34" charset="0"/>
                          <a:cs typeface="Arial" panose="020B0604020202020204" pitchFamily="34" charset="0"/>
                        </a:rPr>
                        <a:t>Robot 2</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b="1" dirty="0">
                          <a:latin typeface="Arial" panose="020B0604020202020204" pitchFamily="34" charset="0"/>
                          <a:cs typeface="Arial" panose="020B0604020202020204" pitchFamily="34" charset="0"/>
                        </a:rPr>
                        <a:t>・・・</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1871366"/>
                  </a:ext>
                </a:extLst>
              </a:tr>
              <a:tr h="370840">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最優先</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後回し</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最優先</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後回し</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874365157"/>
                  </a:ext>
                </a:extLst>
              </a:tr>
              <a:tr h="370840">
                <a:tc>
                  <a:txBody>
                    <a:bodyPr/>
                    <a:lstStyle/>
                    <a:p>
                      <a:pPr algn="ctr"/>
                      <a:r>
                        <a:rPr kumimoji="1" lang="en-US" altLang="ja-JP" dirty="0">
                          <a:latin typeface="Arial" panose="020B0604020202020204" pitchFamily="34" charset="0"/>
                          <a:cs typeface="Arial" panose="020B0604020202020204" pitchFamily="34" charset="0"/>
                        </a:rPr>
                        <a:t>Task2</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Task4</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Task1</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Task3</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Task4</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Task1</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Task3</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Task2</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ja-JP" altLang="en-US" sz="1800" b="1" dirty="0">
                          <a:latin typeface="Arial" panose="020B0604020202020204" pitchFamily="34" charset="0"/>
                          <a:cs typeface="Arial" panose="020B0604020202020204" pitchFamily="34" charset="0"/>
                        </a:rPr>
                        <a:t>・・・</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804008891"/>
                  </a:ext>
                </a:extLst>
              </a:tr>
            </a:tbl>
          </a:graphicData>
        </a:graphic>
      </p:graphicFrame>
      <p:pic>
        <p:nvPicPr>
          <p:cNvPr id="5" name="図 4">
            <a:extLst>
              <a:ext uri="{FF2B5EF4-FFF2-40B4-BE49-F238E27FC236}">
                <a16:creationId xmlns:a16="http://schemas.microsoft.com/office/drawing/2014/main" id="{22246152-71FD-4832-9A64-D09C6E17A464}"/>
              </a:ext>
            </a:extLst>
          </p:cNvPr>
          <p:cNvPicPr>
            <a:picLocks noChangeAspect="1"/>
          </p:cNvPicPr>
          <p:nvPr/>
        </p:nvPicPr>
        <p:blipFill rotWithShape="1">
          <a:blip r:embed="rId2"/>
          <a:srcRect r="17926"/>
          <a:stretch/>
        </p:blipFill>
        <p:spPr>
          <a:xfrm>
            <a:off x="1504490" y="4503623"/>
            <a:ext cx="6434714" cy="1380706"/>
          </a:xfrm>
          <a:prstGeom prst="rect">
            <a:avLst/>
          </a:prstGeom>
        </p:spPr>
      </p:pic>
      <p:sp>
        <p:nvSpPr>
          <p:cNvPr id="6" name="テキスト ボックス 5">
            <a:extLst>
              <a:ext uri="{FF2B5EF4-FFF2-40B4-BE49-F238E27FC236}">
                <a16:creationId xmlns:a16="http://schemas.microsoft.com/office/drawing/2014/main" id="{044E89FA-0F2A-4C15-BBFD-CB47ADE7D33B}"/>
              </a:ext>
            </a:extLst>
          </p:cNvPr>
          <p:cNvSpPr txBox="1"/>
          <p:nvPr/>
        </p:nvSpPr>
        <p:spPr>
          <a:xfrm>
            <a:off x="228740" y="4377751"/>
            <a:ext cx="1051891" cy="461665"/>
          </a:xfrm>
          <a:prstGeom prst="rect">
            <a:avLst/>
          </a:prstGeom>
          <a:noFill/>
        </p:spPr>
        <p:txBody>
          <a:bodyPr wrap="none" rtlCol="0">
            <a:spAutoFit/>
          </a:bodyPr>
          <a:lstStyle/>
          <a:p>
            <a:r>
              <a:rPr lang="ja-JP" altLang="en-US" sz="2400" dirty="0">
                <a:latin typeface="Arial" panose="020B0604020202020204" pitchFamily="34" charset="0"/>
                <a:ea typeface="ＭＳ Ｐゴシック" panose="020B0600070205080204" pitchFamily="50" charset="-128"/>
                <a:cs typeface="Arial" panose="020B0604020202020204" pitchFamily="34" charset="0"/>
              </a:rPr>
              <a:t>ロボ</a:t>
            </a:r>
            <a:r>
              <a:rPr lang="en-US" altLang="ja-JP" sz="2400" dirty="0">
                <a:latin typeface="Arial" panose="020B0604020202020204" pitchFamily="34" charset="0"/>
                <a:ea typeface="ＭＳ Ｐゴシック" panose="020B0600070205080204" pitchFamily="50" charset="-128"/>
                <a:cs typeface="Arial" panose="020B0604020202020204" pitchFamily="34" charset="0"/>
              </a:rPr>
              <a:t>ID</a:t>
            </a:r>
            <a:endParaRPr kumimoji="1" lang="ja-JP" altLang="en-US" sz="24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7" name="正方形/長方形 6">
            <a:extLst>
              <a:ext uri="{FF2B5EF4-FFF2-40B4-BE49-F238E27FC236}">
                <a16:creationId xmlns:a16="http://schemas.microsoft.com/office/drawing/2014/main" id="{CF11DB37-9C66-47C2-8E54-07B8CD9FC702}"/>
              </a:ext>
            </a:extLst>
          </p:cNvPr>
          <p:cNvSpPr/>
          <p:nvPr/>
        </p:nvSpPr>
        <p:spPr>
          <a:xfrm>
            <a:off x="1646816" y="4708045"/>
            <a:ext cx="68932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2" name="正方形/長方形 11">
            <a:extLst>
              <a:ext uri="{FF2B5EF4-FFF2-40B4-BE49-F238E27FC236}">
                <a16:creationId xmlns:a16="http://schemas.microsoft.com/office/drawing/2014/main" id="{8EB286C0-C8CE-41BE-9374-5F97C5D2EEFA}"/>
              </a:ext>
            </a:extLst>
          </p:cNvPr>
          <p:cNvSpPr/>
          <p:nvPr/>
        </p:nvSpPr>
        <p:spPr>
          <a:xfrm>
            <a:off x="2340611" y="4708045"/>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B492CBFD-41AD-4C1D-9200-CCD38F4F16D6}"/>
              </a:ext>
            </a:extLst>
          </p:cNvPr>
          <p:cNvSpPr txBox="1"/>
          <p:nvPr/>
        </p:nvSpPr>
        <p:spPr>
          <a:xfrm>
            <a:off x="4630788" y="6164571"/>
            <a:ext cx="697627" cy="400110"/>
          </a:xfrm>
          <a:prstGeom prst="rect">
            <a:avLst/>
          </a:prstGeom>
          <a:noFill/>
        </p:spPr>
        <p:txBody>
          <a:bodyPr wrap="none" rtlCol="0">
            <a:spAutoFit/>
          </a:bodyPr>
          <a:lstStyle/>
          <a:p>
            <a:r>
              <a:rPr kumimoji="1" lang="ja-JP" altLang="en-US" sz="2000" dirty="0">
                <a:latin typeface="Arial" panose="020B0604020202020204" pitchFamily="34" charset="0"/>
                <a:ea typeface="ＭＳ Ｐゴシック" panose="020B0600070205080204" pitchFamily="50" charset="-128"/>
                <a:cs typeface="Arial" panose="020B0604020202020204" pitchFamily="34" charset="0"/>
              </a:rPr>
              <a:t>時刻</a:t>
            </a:r>
          </a:p>
        </p:txBody>
      </p:sp>
      <p:sp>
        <p:nvSpPr>
          <p:cNvPr id="14" name="テキスト ボックス 13">
            <a:extLst>
              <a:ext uri="{FF2B5EF4-FFF2-40B4-BE49-F238E27FC236}">
                <a16:creationId xmlns:a16="http://schemas.microsoft.com/office/drawing/2014/main" id="{1CD8C95B-5705-4C7C-9278-FFD4ED97B88D}"/>
              </a:ext>
            </a:extLst>
          </p:cNvPr>
          <p:cNvSpPr txBox="1"/>
          <p:nvPr/>
        </p:nvSpPr>
        <p:spPr>
          <a:xfrm>
            <a:off x="1952378" y="5913917"/>
            <a:ext cx="633507" cy="369332"/>
          </a:xfrm>
          <a:prstGeom prst="rect">
            <a:avLst/>
          </a:prstGeom>
          <a:noFill/>
        </p:spPr>
        <p:txBody>
          <a:bodyPr wrap="none" rtlCol="0">
            <a:spAutoFit/>
          </a:bodyPr>
          <a:lstStyle/>
          <a:p>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8:00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7B4156BD-1751-4558-A25B-F4EE91B155AF}"/>
              </a:ext>
            </a:extLst>
          </p:cNvPr>
          <p:cNvSpPr txBox="1"/>
          <p:nvPr/>
        </p:nvSpPr>
        <p:spPr>
          <a:xfrm>
            <a:off x="2587490"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10</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FE6DEFB7-FC6A-4C19-A245-E8D7FC6DD407}"/>
              </a:ext>
            </a:extLst>
          </p:cNvPr>
          <p:cNvSpPr txBox="1"/>
          <p:nvPr/>
        </p:nvSpPr>
        <p:spPr>
          <a:xfrm>
            <a:off x="3315385"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12</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4BC2C0A-58E3-438A-88EF-ED9798BB4B24}"/>
              </a:ext>
            </a:extLst>
          </p:cNvPr>
          <p:cNvSpPr txBox="1"/>
          <p:nvPr/>
        </p:nvSpPr>
        <p:spPr>
          <a:xfrm>
            <a:off x="4010399"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14</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74C348C9-DB38-48E9-8DEC-A15CADEB5F40}"/>
              </a:ext>
            </a:extLst>
          </p:cNvPr>
          <p:cNvSpPr txBox="1"/>
          <p:nvPr/>
        </p:nvSpPr>
        <p:spPr>
          <a:xfrm>
            <a:off x="4738294"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16</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490B7493-47DE-493B-9172-7184889AC42D}"/>
              </a:ext>
            </a:extLst>
          </p:cNvPr>
          <p:cNvSpPr txBox="1"/>
          <p:nvPr/>
        </p:nvSpPr>
        <p:spPr>
          <a:xfrm>
            <a:off x="5433308"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18</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D3D0019C-339B-4D2E-BD2D-2E19B31FBADC}"/>
              </a:ext>
            </a:extLst>
          </p:cNvPr>
          <p:cNvSpPr txBox="1"/>
          <p:nvPr/>
        </p:nvSpPr>
        <p:spPr>
          <a:xfrm>
            <a:off x="6161203"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20</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id="{9C05F2D9-3023-43D2-8361-A9F2E54ADB47}"/>
              </a:ext>
            </a:extLst>
          </p:cNvPr>
          <p:cNvSpPr txBox="1"/>
          <p:nvPr/>
        </p:nvSpPr>
        <p:spPr>
          <a:xfrm>
            <a:off x="6903248"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22</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33DA833F-5A29-40FA-BF0E-007F7146B5C9}"/>
              </a:ext>
            </a:extLst>
          </p:cNvPr>
          <p:cNvSpPr txBox="1"/>
          <p:nvPr/>
        </p:nvSpPr>
        <p:spPr>
          <a:xfrm>
            <a:off x="7631143"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24</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3" name="正方形/長方形 22">
            <a:extLst>
              <a:ext uri="{FF2B5EF4-FFF2-40B4-BE49-F238E27FC236}">
                <a16:creationId xmlns:a16="http://schemas.microsoft.com/office/drawing/2014/main" id="{5942EE4A-FE49-4714-AEEF-ECCA4784D26B}"/>
              </a:ext>
            </a:extLst>
          </p:cNvPr>
          <p:cNvSpPr/>
          <p:nvPr/>
        </p:nvSpPr>
        <p:spPr>
          <a:xfrm>
            <a:off x="3540980" y="4708045"/>
            <a:ext cx="91942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77451ED6-4D7E-4152-B088-EA39F7BFE23C}"/>
              </a:ext>
            </a:extLst>
          </p:cNvPr>
          <p:cNvSpPr txBox="1"/>
          <p:nvPr/>
        </p:nvSpPr>
        <p:spPr>
          <a:xfrm>
            <a:off x="1100867" y="4608584"/>
            <a:ext cx="327334" cy="861774"/>
          </a:xfrm>
          <a:prstGeom prst="rect">
            <a:avLst/>
          </a:prstGeom>
          <a:noFill/>
        </p:spPr>
        <p:txBody>
          <a:bodyPr wrap="none" rtlCol="0">
            <a:spAutoFit/>
          </a:bodyPr>
          <a:lstStyle/>
          <a:p>
            <a:pPr>
              <a:spcAft>
                <a:spcPts val="1200"/>
              </a:spcAft>
            </a:pPr>
            <a:r>
              <a:rPr kumimoji="1" lang="en-US" altLang="ja-JP" sz="2000" dirty="0">
                <a:latin typeface="Arial" panose="020B0604020202020204" pitchFamily="34" charset="0"/>
                <a:ea typeface="ＭＳ Ｐゴシック" panose="020B0600070205080204" pitchFamily="50" charset="-128"/>
                <a:cs typeface="Arial" panose="020B0604020202020204" pitchFamily="34" charset="0"/>
              </a:rPr>
              <a:t>1</a:t>
            </a:r>
          </a:p>
          <a:p>
            <a:pPr>
              <a:spcAft>
                <a:spcPts val="1200"/>
              </a:spcAft>
            </a:pPr>
            <a:r>
              <a:rPr kumimoji="1" lang="en-US" altLang="ja-JP" sz="2000" dirty="0">
                <a:latin typeface="Arial" panose="020B0604020202020204" pitchFamily="34" charset="0"/>
                <a:ea typeface="ＭＳ Ｐゴシック" panose="020B0600070205080204" pitchFamily="50" charset="-128"/>
                <a:cs typeface="Arial" panose="020B0604020202020204" pitchFamily="34" charset="0"/>
              </a:rPr>
              <a:t>2</a:t>
            </a:r>
          </a:p>
        </p:txBody>
      </p:sp>
      <p:sp>
        <p:nvSpPr>
          <p:cNvPr id="27" name="正方形/長方形 26">
            <a:extLst>
              <a:ext uri="{FF2B5EF4-FFF2-40B4-BE49-F238E27FC236}">
                <a16:creationId xmlns:a16="http://schemas.microsoft.com/office/drawing/2014/main" id="{DF45C5C3-5781-4412-8E21-BD59B5179778}"/>
              </a:ext>
            </a:extLst>
          </p:cNvPr>
          <p:cNvSpPr/>
          <p:nvPr/>
        </p:nvSpPr>
        <p:spPr>
          <a:xfrm>
            <a:off x="3132281" y="4708045"/>
            <a:ext cx="417103"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BD2D9F36-A17B-4E7E-8720-B3F01E29CEF8}"/>
              </a:ext>
            </a:extLst>
          </p:cNvPr>
          <p:cNvSpPr/>
          <p:nvPr/>
        </p:nvSpPr>
        <p:spPr>
          <a:xfrm>
            <a:off x="1651082" y="5211150"/>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41CDDEC7-88FF-451B-BE55-97C44B44653B}"/>
              </a:ext>
            </a:extLst>
          </p:cNvPr>
          <p:cNvSpPr/>
          <p:nvPr/>
        </p:nvSpPr>
        <p:spPr>
          <a:xfrm>
            <a:off x="2336142" y="5211150"/>
            <a:ext cx="685062"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9777FDC9-5E93-4AA2-B308-8C9742424DAB}"/>
              </a:ext>
            </a:extLst>
          </p:cNvPr>
          <p:cNvSpPr txBox="1"/>
          <p:nvPr/>
        </p:nvSpPr>
        <p:spPr>
          <a:xfrm>
            <a:off x="2379185" y="4649379"/>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②</a:t>
            </a:r>
            <a:endParaRPr kumimoji="1" lang="en-US" altLang="ja-JP" b="1" dirty="0">
              <a:solidFill>
                <a:schemeClr val="bg1"/>
              </a:solidFill>
              <a:latin typeface="ＭＳ Ｐゴシック" panose="020B0600070205080204" pitchFamily="50" charset="-128"/>
              <a:ea typeface="ＭＳ Ｐゴシック" panose="020B0600070205080204" pitchFamily="50" charset="-128"/>
            </a:endParaRPr>
          </a:p>
        </p:txBody>
      </p:sp>
      <p:sp>
        <p:nvSpPr>
          <p:cNvPr id="31" name="テキスト ボックス 30">
            <a:extLst>
              <a:ext uri="{FF2B5EF4-FFF2-40B4-BE49-F238E27FC236}">
                <a16:creationId xmlns:a16="http://schemas.microsoft.com/office/drawing/2014/main" id="{17B91229-6385-4F90-BA80-BDF28B92F44F}"/>
              </a:ext>
            </a:extLst>
          </p:cNvPr>
          <p:cNvSpPr txBox="1"/>
          <p:nvPr/>
        </p:nvSpPr>
        <p:spPr>
          <a:xfrm>
            <a:off x="1670450" y="5152484"/>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④</a:t>
            </a:r>
          </a:p>
        </p:txBody>
      </p:sp>
      <p:sp>
        <p:nvSpPr>
          <p:cNvPr id="32" name="正方形/長方形 31">
            <a:extLst>
              <a:ext uri="{FF2B5EF4-FFF2-40B4-BE49-F238E27FC236}">
                <a16:creationId xmlns:a16="http://schemas.microsoft.com/office/drawing/2014/main" id="{4E5A48A1-978F-4A5C-8C03-4D0E0959437C}"/>
              </a:ext>
            </a:extLst>
          </p:cNvPr>
          <p:cNvSpPr/>
          <p:nvPr/>
        </p:nvSpPr>
        <p:spPr>
          <a:xfrm>
            <a:off x="5212771" y="5211150"/>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テキスト ボックス 32">
            <a:extLst>
              <a:ext uri="{FF2B5EF4-FFF2-40B4-BE49-F238E27FC236}">
                <a16:creationId xmlns:a16="http://schemas.microsoft.com/office/drawing/2014/main" id="{15FE77BF-DBEF-42AF-9787-6942C7CEDB74}"/>
              </a:ext>
            </a:extLst>
          </p:cNvPr>
          <p:cNvSpPr txBox="1"/>
          <p:nvPr/>
        </p:nvSpPr>
        <p:spPr>
          <a:xfrm>
            <a:off x="5232139" y="5152484"/>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③</a:t>
            </a:r>
          </a:p>
        </p:txBody>
      </p:sp>
      <p:sp>
        <p:nvSpPr>
          <p:cNvPr id="34" name="正方形/長方形 33">
            <a:extLst>
              <a:ext uri="{FF2B5EF4-FFF2-40B4-BE49-F238E27FC236}">
                <a16:creationId xmlns:a16="http://schemas.microsoft.com/office/drawing/2014/main" id="{6D8C33D9-A37E-44ED-AADB-D284249F773E}"/>
              </a:ext>
            </a:extLst>
          </p:cNvPr>
          <p:cNvSpPr/>
          <p:nvPr/>
        </p:nvSpPr>
        <p:spPr>
          <a:xfrm>
            <a:off x="3021204" y="5211150"/>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id="{D72CDD43-F6E3-4B63-A632-456E0D08B125}"/>
              </a:ext>
            </a:extLst>
          </p:cNvPr>
          <p:cNvSpPr txBox="1"/>
          <p:nvPr/>
        </p:nvSpPr>
        <p:spPr>
          <a:xfrm>
            <a:off x="3040572" y="5152484"/>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①</a:t>
            </a:r>
          </a:p>
        </p:txBody>
      </p:sp>
      <p:sp>
        <p:nvSpPr>
          <p:cNvPr id="36" name="正方形/長方形 35">
            <a:extLst>
              <a:ext uri="{FF2B5EF4-FFF2-40B4-BE49-F238E27FC236}">
                <a16:creationId xmlns:a16="http://schemas.microsoft.com/office/drawing/2014/main" id="{4715FDBB-367A-4202-9DB5-FDE953029100}"/>
              </a:ext>
            </a:extLst>
          </p:cNvPr>
          <p:cNvSpPr/>
          <p:nvPr/>
        </p:nvSpPr>
        <p:spPr>
          <a:xfrm>
            <a:off x="4472733" y="4708045"/>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id="{DAC11B8F-FE86-4C1D-A3E8-00DB72AABB88}"/>
              </a:ext>
            </a:extLst>
          </p:cNvPr>
          <p:cNvSpPr txBox="1"/>
          <p:nvPr/>
        </p:nvSpPr>
        <p:spPr>
          <a:xfrm>
            <a:off x="1188500" y="5906318"/>
            <a:ext cx="633507" cy="369332"/>
          </a:xfrm>
          <a:prstGeom prst="rect">
            <a:avLst/>
          </a:prstGeom>
          <a:noFill/>
        </p:spPr>
        <p:txBody>
          <a:bodyPr wrap="none" rtlCol="0">
            <a:spAutoFit/>
          </a:bodyPr>
          <a:lstStyle/>
          <a:p>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6:00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E5E6E318-DBEC-4CE7-A9BD-90754BACF6CE}"/>
              </a:ext>
            </a:extLst>
          </p:cNvPr>
          <p:cNvSpPr/>
          <p:nvPr/>
        </p:nvSpPr>
        <p:spPr>
          <a:xfrm>
            <a:off x="7306412" y="4695937"/>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テキスト ボックス 38">
            <a:extLst>
              <a:ext uri="{FF2B5EF4-FFF2-40B4-BE49-F238E27FC236}">
                <a16:creationId xmlns:a16="http://schemas.microsoft.com/office/drawing/2014/main" id="{104EF9E0-5770-4015-ABFF-F1C79F72E894}"/>
              </a:ext>
            </a:extLst>
          </p:cNvPr>
          <p:cNvSpPr txBox="1"/>
          <p:nvPr/>
        </p:nvSpPr>
        <p:spPr>
          <a:xfrm>
            <a:off x="7325780" y="4637271"/>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③</a:t>
            </a:r>
          </a:p>
        </p:txBody>
      </p:sp>
      <p:sp>
        <p:nvSpPr>
          <p:cNvPr id="40" name="正方形/長方形 39">
            <a:extLst>
              <a:ext uri="{FF2B5EF4-FFF2-40B4-BE49-F238E27FC236}">
                <a16:creationId xmlns:a16="http://schemas.microsoft.com/office/drawing/2014/main" id="{EB50CB59-51F7-40D1-868E-7AFDCB0BD62C}"/>
              </a:ext>
            </a:extLst>
          </p:cNvPr>
          <p:cNvSpPr/>
          <p:nvPr/>
        </p:nvSpPr>
        <p:spPr>
          <a:xfrm>
            <a:off x="6393863" y="4695937"/>
            <a:ext cx="91942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23E5F773-F11A-480C-A253-6655F83CF69C}"/>
              </a:ext>
            </a:extLst>
          </p:cNvPr>
          <p:cNvSpPr/>
          <p:nvPr/>
        </p:nvSpPr>
        <p:spPr>
          <a:xfrm>
            <a:off x="4468120" y="5211150"/>
            <a:ext cx="417103"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2" name="正方形/長方形 41">
            <a:extLst>
              <a:ext uri="{FF2B5EF4-FFF2-40B4-BE49-F238E27FC236}">
                <a16:creationId xmlns:a16="http://schemas.microsoft.com/office/drawing/2014/main" id="{18D81D80-4AC7-4270-B01A-D385100EAF58}"/>
              </a:ext>
            </a:extLst>
          </p:cNvPr>
          <p:cNvSpPr/>
          <p:nvPr/>
        </p:nvSpPr>
        <p:spPr>
          <a:xfrm>
            <a:off x="3532071" y="5211150"/>
            <a:ext cx="91942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3" name="正方形/長方形 42">
            <a:extLst>
              <a:ext uri="{FF2B5EF4-FFF2-40B4-BE49-F238E27FC236}">
                <a16:creationId xmlns:a16="http://schemas.microsoft.com/office/drawing/2014/main" id="{004CDC3F-28E8-4E4B-B3E7-BA316882E800}"/>
              </a:ext>
            </a:extLst>
          </p:cNvPr>
          <p:cNvSpPr/>
          <p:nvPr/>
        </p:nvSpPr>
        <p:spPr>
          <a:xfrm>
            <a:off x="4886541" y="5211150"/>
            <a:ext cx="360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4" name="テキスト ボックス 43">
            <a:extLst>
              <a:ext uri="{FF2B5EF4-FFF2-40B4-BE49-F238E27FC236}">
                <a16:creationId xmlns:a16="http://schemas.microsoft.com/office/drawing/2014/main" id="{893B6253-7D5C-460E-B3E0-2698D54BF3B3}"/>
              </a:ext>
            </a:extLst>
          </p:cNvPr>
          <p:cNvSpPr txBox="1"/>
          <p:nvPr/>
        </p:nvSpPr>
        <p:spPr>
          <a:xfrm rot="5400000">
            <a:off x="1132670" y="5431124"/>
            <a:ext cx="441146" cy="400110"/>
          </a:xfrm>
          <a:prstGeom prst="rect">
            <a:avLst/>
          </a:prstGeom>
          <a:noFill/>
        </p:spPr>
        <p:txBody>
          <a:bodyPr wrap="none" rtlCol="0">
            <a:spAutoFit/>
          </a:bodyPr>
          <a:lstStyle/>
          <a:p>
            <a:pPr>
              <a:spcAft>
                <a:spcPts val="1200"/>
              </a:spcAft>
            </a:pPr>
            <a:r>
              <a:rPr kumimoji="1" lang="en-US" altLang="ja-JP" sz="2000" dirty="0">
                <a:latin typeface="Arial" panose="020B0604020202020204" pitchFamily="34" charset="0"/>
                <a:ea typeface="ＭＳ Ｐゴシック" panose="020B0600070205080204" pitchFamily="50" charset="-128"/>
                <a:cs typeface="Arial" panose="020B0604020202020204" pitchFamily="34" charset="0"/>
              </a:rPr>
              <a:t>…</a:t>
            </a:r>
          </a:p>
        </p:txBody>
      </p:sp>
      <p:sp>
        <p:nvSpPr>
          <p:cNvPr id="45" name="テキスト ボックス 44">
            <a:extLst>
              <a:ext uri="{FF2B5EF4-FFF2-40B4-BE49-F238E27FC236}">
                <a16:creationId xmlns:a16="http://schemas.microsoft.com/office/drawing/2014/main" id="{927EF41E-31B2-49AA-966C-F7F460A57099}"/>
              </a:ext>
            </a:extLst>
          </p:cNvPr>
          <p:cNvSpPr txBox="1"/>
          <p:nvPr/>
        </p:nvSpPr>
        <p:spPr>
          <a:xfrm>
            <a:off x="4501775" y="4637271"/>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①</a:t>
            </a:r>
            <a:endParaRPr kumimoji="1" lang="en-US" altLang="ja-JP" b="1" dirty="0">
              <a:solidFill>
                <a:schemeClr val="bg1"/>
              </a:solidFill>
              <a:latin typeface="ＭＳ Ｐゴシック" panose="020B0600070205080204" pitchFamily="50" charset="-128"/>
              <a:ea typeface="ＭＳ Ｐゴシック" panose="020B0600070205080204" pitchFamily="50" charset="-128"/>
            </a:endParaRPr>
          </a:p>
        </p:txBody>
      </p:sp>
      <p:sp>
        <p:nvSpPr>
          <p:cNvPr id="46" name="正方形/長方形 45">
            <a:extLst>
              <a:ext uri="{FF2B5EF4-FFF2-40B4-BE49-F238E27FC236}">
                <a16:creationId xmlns:a16="http://schemas.microsoft.com/office/drawing/2014/main" id="{82BAD49A-5E5E-4A6B-9B06-3727997735B3}"/>
              </a:ext>
            </a:extLst>
          </p:cNvPr>
          <p:cNvSpPr/>
          <p:nvPr/>
        </p:nvSpPr>
        <p:spPr>
          <a:xfrm>
            <a:off x="6617810" y="5220255"/>
            <a:ext cx="881369"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7" name="正方形/長方形 46">
            <a:extLst>
              <a:ext uri="{FF2B5EF4-FFF2-40B4-BE49-F238E27FC236}">
                <a16:creationId xmlns:a16="http://schemas.microsoft.com/office/drawing/2014/main" id="{3C94FB78-182E-4E22-9702-D4D1B81074E8}"/>
              </a:ext>
            </a:extLst>
          </p:cNvPr>
          <p:cNvSpPr/>
          <p:nvPr/>
        </p:nvSpPr>
        <p:spPr>
          <a:xfrm>
            <a:off x="5708730" y="5220255"/>
            <a:ext cx="91942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9" name="テキスト ボックス 48">
            <a:extLst>
              <a:ext uri="{FF2B5EF4-FFF2-40B4-BE49-F238E27FC236}">
                <a16:creationId xmlns:a16="http://schemas.microsoft.com/office/drawing/2014/main" id="{9099F502-13DF-41B5-9B03-04D5C74099C1}"/>
              </a:ext>
            </a:extLst>
          </p:cNvPr>
          <p:cNvSpPr txBox="1"/>
          <p:nvPr/>
        </p:nvSpPr>
        <p:spPr>
          <a:xfrm>
            <a:off x="163831" y="1253275"/>
            <a:ext cx="6175487" cy="461665"/>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決定変数：各ロボットのタスク優先度</a:t>
            </a:r>
            <a:endParaRPr kumimoji="1" lang="en-US" altLang="ja-JP" sz="2400" dirty="0">
              <a:latin typeface="ＭＳ Ｐゴシック" panose="020B0600070205080204" pitchFamily="50" charset="-128"/>
              <a:ea typeface="ＭＳ Ｐゴシック" panose="020B0600070205080204" pitchFamily="50" charset="-128"/>
            </a:endParaRPr>
          </a:p>
        </p:txBody>
      </p:sp>
      <p:sp>
        <p:nvSpPr>
          <p:cNvPr id="50" name="タイトル 1">
            <a:extLst>
              <a:ext uri="{FF2B5EF4-FFF2-40B4-BE49-F238E27FC236}">
                <a16:creationId xmlns:a16="http://schemas.microsoft.com/office/drawing/2014/main" id="{84DE1C00-2F83-4920-B85F-D6316EDFD687}"/>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kumimoji="1" lang="ja-JP" altLang="en-US" sz="4400" dirty="0">
                <a:solidFill>
                  <a:schemeClr val="tx1"/>
                </a:solidFill>
                <a:latin typeface="ＭＳ Ｐゴシック" panose="020B0600070205080204" pitchFamily="50" charset="-128"/>
                <a:ea typeface="ＭＳ Ｐゴシック" panose="020B0600070205080204" pitchFamily="50" charset="-128"/>
              </a:rPr>
              <a:t>スケジューリング</a:t>
            </a:r>
            <a:endParaRPr lang="ja-JP" altLang="en-US" dirty="0">
              <a:latin typeface="ＭＳ Ｐゴシック" panose="020B0600070205080204" pitchFamily="50" charset="-128"/>
              <a:ea typeface="ＭＳ Ｐゴシック" panose="020B0600070205080204" pitchFamily="50" charset="-128"/>
            </a:endParaRPr>
          </a:p>
        </p:txBody>
      </p:sp>
      <p:sp>
        <p:nvSpPr>
          <p:cNvPr id="51" name="正方形/長方形 50">
            <a:extLst>
              <a:ext uri="{FF2B5EF4-FFF2-40B4-BE49-F238E27FC236}">
                <a16:creationId xmlns:a16="http://schemas.microsoft.com/office/drawing/2014/main" id="{F800643D-8E99-44EB-980A-B62DEDB73257}"/>
              </a:ext>
            </a:extLst>
          </p:cNvPr>
          <p:cNvSpPr/>
          <p:nvPr/>
        </p:nvSpPr>
        <p:spPr>
          <a:xfrm>
            <a:off x="6815716" y="3036493"/>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52" name="テキスト ボックス 51">
            <a:extLst>
              <a:ext uri="{FF2B5EF4-FFF2-40B4-BE49-F238E27FC236}">
                <a16:creationId xmlns:a16="http://schemas.microsoft.com/office/drawing/2014/main" id="{CD8E026C-3D52-44B8-AC0C-CF476AD4993C}"/>
              </a:ext>
            </a:extLst>
          </p:cNvPr>
          <p:cNvSpPr txBox="1"/>
          <p:nvPr/>
        </p:nvSpPr>
        <p:spPr>
          <a:xfrm>
            <a:off x="7073148" y="3013827"/>
            <a:ext cx="646331" cy="369332"/>
          </a:xfrm>
          <a:prstGeom prst="rect">
            <a:avLst/>
          </a:prstGeom>
          <a:noFill/>
        </p:spPr>
        <p:txBody>
          <a:bodyPr wrap="none" rtlCol="0">
            <a:spAutoFit/>
          </a:bodyPr>
          <a:lstStyle/>
          <a:p>
            <a:r>
              <a:rPr lang="ja-JP" altLang="en-US"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53" name="正方形/長方形 52">
            <a:extLst>
              <a:ext uri="{FF2B5EF4-FFF2-40B4-BE49-F238E27FC236}">
                <a16:creationId xmlns:a16="http://schemas.microsoft.com/office/drawing/2014/main" id="{2079AFE9-5E57-4432-B5B8-E2E9E451B76A}"/>
              </a:ext>
            </a:extLst>
          </p:cNvPr>
          <p:cNvSpPr/>
          <p:nvPr/>
        </p:nvSpPr>
        <p:spPr>
          <a:xfrm>
            <a:off x="6815716" y="3494276"/>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54" name="テキスト ボックス 53">
            <a:extLst>
              <a:ext uri="{FF2B5EF4-FFF2-40B4-BE49-F238E27FC236}">
                <a16:creationId xmlns:a16="http://schemas.microsoft.com/office/drawing/2014/main" id="{D8A2AC9C-C28D-4F42-9581-C28A7852AFE7}"/>
              </a:ext>
            </a:extLst>
          </p:cNvPr>
          <p:cNvSpPr txBox="1"/>
          <p:nvPr/>
        </p:nvSpPr>
        <p:spPr>
          <a:xfrm>
            <a:off x="7073148" y="3471610"/>
            <a:ext cx="1911101" cy="369332"/>
          </a:xfrm>
          <a:prstGeom prst="rect">
            <a:avLst/>
          </a:prstGeom>
          <a:noFill/>
        </p:spPr>
        <p:txBody>
          <a:bodyPr wrap="none" rtlCol="0">
            <a:spAutoFit/>
          </a:bodyPr>
          <a:lstStyle/>
          <a:p>
            <a:r>
              <a:rPr lang="ja-JP" altLang="en-US" dirty="0">
                <a:latin typeface="Arial" panose="020B0604020202020204" pitchFamily="34" charset="0"/>
                <a:ea typeface="ＭＳ Ｐゴシック" panose="020B0600070205080204" pitchFamily="50" charset="-128"/>
                <a:cs typeface="Arial" panose="020B0604020202020204" pitchFamily="34" charset="0"/>
              </a:rPr>
              <a:t>作業（タスク番号）</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55" name="テキスト ボックス 54">
            <a:extLst>
              <a:ext uri="{FF2B5EF4-FFF2-40B4-BE49-F238E27FC236}">
                <a16:creationId xmlns:a16="http://schemas.microsoft.com/office/drawing/2014/main" id="{89B71070-307F-4D03-9C1D-CAB4B8C4852F}"/>
              </a:ext>
            </a:extLst>
          </p:cNvPr>
          <p:cNvSpPr txBox="1"/>
          <p:nvPr/>
        </p:nvSpPr>
        <p:spPr>
          <a:xfrm>
            <a:off x="7073147" y="3941368"/>
            <a:ext cx="646331" cy="369332"/>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56" name="正方形/長方形 55">
            <a:extLst>
              <a:ext uri="{FF2B5EF4-FFF2-40B4-BE49-F238E27FC236}">
                <a16:creationId xmlns:a16="http://schemas.microsoft.com/office/drawing/2014/main" id="{C3683A55-BB8F-49AD-AA0E-5D2230259E9E}"/>
              </a:ext>
            </a:extLst>
          </p:cNvPr>
          <p:cNvSpPr/>
          <p:nvPr/>
        </p:nvSpPr>
        <p:spPr>
          <a:xfrm>
            <a:off x="6815716" y="3961267"/>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57" name="矢印: 下 56">
            <a:extLst>
              <a:ext uri="{FF2B5EF4-FFF2-40B4-BE49-F238E27FC236}">
                <a16:creationId xmlns:a16="http://schemas.microsoft.com/office/drawing/2014/main" id="{1AFE3498-57B6-49B6-A148-357188465A6D}"/>
              </a:ext>
            </a:extLst>
          </p:cNvPr>
          <p:cNvSpPr/>
          <p:nvPr/>
        </p:nvSpPr>
        <p:spPr>
          <a:xfrm>
            <a:off x="2119082" y="3297334"/>
            <a:ext cx="1891317" cy="517599"/>
          </a:xfrm>
          <a:prstGeom prst="down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50360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E9294525-2740-2F99-6DDE-20F30CA8A596}"/>
              </a:ext>
            </a:extLst>
          </p:cNvPr>
          <p:cNvSpPr/>
          <p:nvPr/>
        </p:nvSpPr>
        <p:spPr>
          <a:xfrm>
            <a:off x="811658" y="2969232"/>
            <a:ext cx="2095928" cy="919538"/>
          </a:xfrm>
          <a:prstGeom prst="roundRect">
            <a:avLst/>
          </a:prstGeom>
          <a:solidFill>
            <a:schemeClr val="bg1"/>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コンテンツ プレースホルダー 3">
            <a:extLst>
              <a:ext uri="{FF2B5EF4-FFF2-40B4-BE49-F238E27FC236}">
                <a16:creationId xmlns:a16="http://schemas.microsoft.com/office/drawing/2014/main" id="{DF9F07D9-C4AF-43B8-B4DD-387E429BBE53}"/>
              </a:ext>
            </a:extLst>
          </p:cNvPr>
          <p:cNvGraphicFramePr>
            <a:graphicFrameLocks noGrp="1"/>
          </p:cNvGraphicFramePr>
          <p:nvPr>
            <p:extLst>
              <p:ext uri="{D42A27DB-BD31-4B8C-83A1-F6EECF244321}">
                <p14:modId xmlns:p14="http://schemas.microsoft.com/office/powerpoint/2010/main" val="2729123023"/>
              </p:ext>
            </p:extLst>
          </p:nvPr>
        </p:nvGraphicFramePr>
        <p:xfrm>
          <a:off x="571971" y="1346177"/>
          <a:ext cx="8005565" cy="1684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直線矢印コネクタ 7">
            <a:extLst>
              <a:ext uri="{FF2B5EF4-FFF2-40B4-BE49-F238E27FC236}">
                <a16:creationId xmlns:a16="http://schemas.microsoft.com/office/drawing/2014/main" id="{AB42935C-BA39-4178-B854-311050FA6A72}"/>
              </a:ext>
            </a:extLst>
          </p:cNvPr>
          <p:cNvCxnSpPr>
            <a:cxnSpLocks/>
          </p:cNvCxnSpPr>
          <p:nvPr/>
        </p:nvCxnSpPr>
        <p:spPr>
          <a:xfrm>
            <a:off x="625259" y="1507650"/>
            <a:ext cx="7898989"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3244BE7-7DA9-4929-BC3B-D059C18ED56D}"/>
              </a:ext>
            </a:extLst>
          </p:cNvPr>
          <p:cNvSpPr txBox="1"/>
          <p:nvPr/>
        </p:nvSpPr>
        <p:spPr>
          <a:xfrm>
            <a:off x="3607356" y="1322984"/>
            <a:ext cx="1929288" cy="369332"/>
          </a:xfrm>
          <a:prstGeom prst="rect">
            <a:avLst/>
          </a:prstGeom>
          <a:solidFill>
            <a:schemeClr val="bg1"/>
          </a:solidFill>
          <a:ln>
            <a:solidFill>
              <a:schemeClr val="accent1"/>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dirty="0">
                <a:latin typeface="ＭＳ Ｐゴシック" panose="020B0600070205080204" pitchFamily="50" charset="-128"/>
                <a:ea typeface="ＭＳ Ｐゴシック" panose="020B0600070205080204" pitchFamily="50" charset="-128"/>
              </a:rPr>
              <a:t>全タスクの完了</a:t>
            </a:r>
          </a:p>
        </p:txBody>
      </p:sp>
      <p:sp>
        <p:nvSpPr>
          <p:cNvPr id="10" name="四角形: 角を丸くする 9">
            <a:extLst>
              <a:ext uri="{FF2B5EF4-FFF2-40B4-BE49-F238E27FC236}">
                <a16:creationId xmlns:a16="http://schemas.microsoft.com/office/drawing/2014/main" id="{58F25FC5-B800-4CBD-B5CF-552B299B5104}"/>
              </a:ext>
            </a:extLst>
          </p:cNvPr>
          <p:cNvSpPr/>
          <p:nvPr/>
        </p:nvSpPr>
        <p:spPr>
          <a:xfrm>
            <a:off x="304871" y="4695290"/>
            <a:ext cx="8534258" cy="1921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buClr>
                <a:schemeClr val="bg1"/>
              </a:buClr>
              <a:buFont typeface="Wingdings" panose="05000000000000000000" pitchFamily="2" charset="2"/>
              <a:buChar char="Ø"/>
            </a:pPr>
            <a:r>
              <a:rPr lang="ja-JP" altLang="en-US" sz="2400" dirty="0">
                <a:solidFill>
                  <a:schemeClr val="bg1"/>
                </a:solidFill>
                <a:latin typeface="ＭＳ Ｐゴシック" panose="020B0600070205080204" pitchFamily="50" charset="-128"/>
                <a:ea typeface="ＭＳ Ｐゴシック" panose="020B0600070205080204" pitchFamily="50" charset="-128"/>
              </a:rPr>
              <a:t>故障やタスク完了などの状況変化</a:t>
            </a:r>
            <a:r>
              <a:rPr lang="ja-JP" altLang="en-US" sz="2400" b="1" dirty="0">
                <a:solidFill>
                  <a:schemeClr val="bg1"/>
                </a:solidFill>
                <a:latin typeface="ＭＳ Ｐゴシック" panose="020B0600070205080204" pitchFamily="50" charset="-128"/>
                <a:ea typeface="ＭＳ Ｐゴシック" panose="020B0600070205080204" pitchFamily="50" charset="-128"/>
              </a:rPr>
              <a:t>に</a:t>
            </a:r>
            <a:r>
              <a:rPr lang="ja-JP" altLang="en-US" sz="2400" dirty="0">
                <a:solidFill>
                  <a:schemeClr val="bg1"/>
                </a:solidFill>
                <a:latin typeface="ＭＳ Ｐゴシック" panose="020B0600070205080204" pitchFamily="50" charset="-128"/>
                <a:ea typeface="ＭＳ Ｐゴシック" panose="020B0600070205080204" pitchFamily="50" charset="-128"/>
              </a:rPr>
              <a:t>対して適応的な再配分を実現するためには状況（フェーズ）ごとに最適化が必要</a:t>
            </a:r>
            <a:endParaRPr lang="en-US" altLang="ja-JP" sz="2400" dirty="0">
              <a:solidFill>
                <a:schemeClr val="bg1"/>
              </a:solidFill>
              <a:latin typeface="ＭＳ Ｐゴシック" panose="020B0600070205080204" pitchFamily="50" charset="-128"/>
              <a:ea typeface="ＭＳ Ｐゴシック" panose="020B0600070205080204" pitchFamily="50" charset="-128"/>
            </a:endParaRPr>
          </a:p>
          <a:p>
            <a:pPr marL="285750" indent="-285750">
              <a:buClr>
                <a:schemeClr val="bg1"/>
              </a:buClr>
              <a:buFont typeface="Wingdings" panose="05000000000000000000" pitchFamily="2" charset="2"/>
              <a:buChar char="Ø"/>
            </a:pPr>
            <a:r>
              <a:rPr lang="ja-JP" altLang="en-US" sz="2400" dirty="0">
                <a:solidFill>
                  <a:schemeClr val="bg1"/>
                </a:solidFill>
                <a:latin typeface="ＭＳ Ｐゴシック" panose="020B0600070205080204" pitchFamily="50" charset="-128"/>
                <a:ea typeface="ＭＳ Ｐゴシック" panose="020B0600070205080204" pitchFamily="50" charset="-128"/>
              </a:rPr>
              <a:t>「最適化すべき目的関数」はフェーズごとに異なる（仮定）</a:t>
            </a:r>
            <a:endParaRPr kumimoji="1" lang="ja-JP" altLang="en-US" sz="2400" dirty="0">
              <a:solidFill>
                <a:schemeClr val="bg1"/>
              </a:solidFill>
              <a:latin typeface="ＭＳ Ｐゴシック" panose="020B0600070205080204" pitchFamily="50" charset="-128"/>
              <a:ea typeface="ＭＳ Ｐゴシック" panose="020B0600070205080204" pitchFamily="50" charset="-128"/>
            </a:endParaRPr>
          </a:p>
        </p:txBody>
      </p:sp>
      <p:sp>
        <p:nvSpPr>
          <p:cNvPr id="5" name="タイトル 1">
            <a:extLst>
              <a:ext uri="{FF2B5EF4-FFF2-40B4-BE49-F238E27FC236}">
                <a16:creationId xmlns:a16="http://schemas.microsoft.com/office/drawing/2014/main" id="{8C5B52D2-9F7E-B845-58C3-F5B231048B17}"/>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フェーズ制御</a:t>
            </a:r>
          </a:p>
        </p:txBody>
      </p:sp>
      <p:sp>
        <p:nvSpPr>
          <p:cNvPr id="11" name="テキスト ボックス 10">
            <a:extLst>
              <a:ext uri="{FF2B5EF4-FFF2-40B4-BE49-F238E27FC236}">
                <a16:creationId xmlns:a16="http://schemas.microsoft.com/office/drawing/2014/main" id="{57CDCD46-3BB6-7352-8B26-70D31C916C91}"/>
              </a:ext>
            </a:extLst>
          </p:cNvPr>
          <p:cNvSpPr txBox="1"/>
          <p:nvPr/>
        </p:nvSpPr>
        <p:spPr>
          <a:xfrm>
            <a:off x="883577" y="3192349"/>
            <a:ext cx="2024009" cy="461665"/>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２段階最適化</a:t>
            </a:r>
          </a:p>
        </p:txBody>
      </p:sp>
      <p:sp>
        <p:nvSpPr>
          <p:cNvPr id="13" name="四角形: 角を丸くする 12">
            <a:extLst>
              <a:ext uri="{FF2B5EF4-FFF2-40B4-BE49-F238E27FC236}">
                <a16:creationId xmlns:a16="http://schemas.microsoft.com/office/drawing/2014/main" id="{1C7C1E73-1D60-8526-7059-6199881A393D}"/>
              </a:ext>
            </a:extLst>
          </p:cNvPr>
          <p:cNvSpPr/>
          <p:nvPr/>
        </p:nvSpPr>
        <p:spPr>
          <a:xfrm>
            <a:off x="3440716" y="2969231"/>
            <a:ext cx="2095928" cy="919538"/>
          </a:xfrm>
          <a:prstGeom prst="roundRect">
            <a:avLst/>
          </a:prstGeom>
          <a:solidFill>
            <a:schemeClr val="bg1"/>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480B90F-515E-E910-5E0F-17F34BE5EAE7}"/>
              </a:ext>
            </a:extLst>
          </p:cNvPr>
          <p:cNvSpPr txBox="1"/>
          <p:nvPr/>
        </p:nvSpPr>
        <p:spPr>
          <a:xfrm>
            <a:off x="3512635" y="3192348"/>
            <a:ext cx="2024009" cy="461665"/>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２段階最適化</a:t>
            </a:r>
          </a:p>
        </p:txBody>
      </p:sp>
      <p:sp>
        <p:nvSpPr>
          <p:cNvPr id="17" name="四角形: 角を丸くする 16">
            <a:extLst>
              <a:ext uri="{FF2B5EF4-FFF2-40B4-BE49-F238E27FC236}">
                <a16:creationId xmlns:a16="http://schemas.microsoft.com/office/drawing/2014/main" id="{3D3BF05C-BAFF-730F-0153-F3102F40DF8E}"/>
              </a:ext>
            </a:extLst>
          </p:cNvPr>
          <p:cNvSpPr/>
          <p:nvPr/>
        </p:nvSpPr>
        <p:spPr>
          <a:xfrm>
            <a:off x="6069774" y="2969231"/>
            <a:ext cx="2095928" cy="919538"/>
          </a:xfrm>
          <a:prstGeom prst="roundRect">
            <a:avLst/>
          </a:prstGeom>
          <a:solidFill>
            <a:schemeClr val="bg1"/>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715C93BD-81A1-205D-A310-9457349A736C}"/>
              </a:ext>
            </a:extLst>
          </p:cNvPr>
          <p:cNvSpPr txBox="1"/>
          <p:nvPr/>
        </p:nvSpPr>
        <p:spPr>
          <a:xfrm>
            <a:off x="6141693" y="3192348"/>
            <a:ext cx="2024009" cy="461665"/>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２段階最適化</a:t>
            </a:r>
          </a:p>
        </p:txBody>
      </p:sp>
      <p:sp>
        <p:nvSpPr>
          <p:cNvPr id="20" name="テキスト ボックス 19">
            <a:extLst>
              <a:ext uri="{FF2B5EF4-FFF2-40B4-BE49-F238E27FC236}">
                <a16:creationId xmlns:a16="http://schemas.microsoft.com/office/drawing/2014/main" id="{C22057F4-7C30-1047-B9F9-8697BBC3DED6}"/>
              </a:ext>
            </a:extLst>
          </p:cNvPr>
          <p:cNvSpPr txBox="1"/>
          <p:nvPr/>
        </p:nvSpPr>
        <p:spPr>
          <a:xfrm>
            <a:off x="304871" y="4107736"/>
            <a:ext cx="4924675" cy="400110"/>
          </a:xfrm>
          <a:prstGeom prst="rect">
            <a:avLst/>
          </a:prstGeom>
          <a:noFill/>
        </p:spPr>
        <p:txBody>
          <a:bodyPr wrap="square">
            <a:spAutoFit/>
          </a:bodyPr>
          <a:lstStyle/>
          <a:p>
            <a:pPr>
              <a:buClr>
                <a:schemeClr val="bg1"/>
              </a:buClr>
            </a:pPr>
            <a:r>
              <a:rPr lang="ja-JP" altLang="en-US" sz="2000" dirty="0">
                <a:latin typeface="ＭＳ Ｐゴシック" panose="020B0600070205080204" pitchFamily="50" charset="-128"/>
                <a:ea typeface="ＭＳ Ｐゴシック" panose="020B0600070205080204" pitchFamily="50" charset="-128"/>
              </a:rPr>
              <a:t>２段階最適化ではモジュールの配分を固定</a:t>
            </a:r>
            <a:endParaRPr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756304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フェーズ制御の目的関数</a:t>
            </a:r>
          </a:p>
        </p:txBody>
      </p:sp>
      <p:sp>
        <p:nvSpPr>
          <p:cNvPr id="3" name="テキスト ボックス 2">
            <a:extLst>
              <a:ext uri="{FF2B5EF4-FFF2-40B4-BE49-F238E27FC236}">
                <a16:creationId xmlns:a16="http://schemas.microsoft.com/office/drawing/2014/main" id="{A1CE29B4-08E0-1F3F-F53B-F8487B7E40B5}"/>
              </a:ext>
            </a:extLst>
          </p:cNvPr>
          <p:cNvSpPr txBox="1"/>
          <p:nvPr/>
        </p:nvSpPr>
        <p:spPr>
          <a:xfrm>
            <a:off x="332417" y="1358474"/>
            <a:ext cx="5761620" cy="2985433"/>
          </a:xfrm>
          <a:prstGeom prst="rect">
            <a:avLst/>
          </a:prstGeom>
          <a:noFill/>
        </p:spPr>
        <p:txBody>
          <a:bodyPr wrap="square">
            <a:spAutoFit/>
          </a:bodyPr>
          <a:lstStyle/>
          <a:p>
            <a:pPr>
              <a:buFont typeface="Arial" panose="020B0604020202020204" pitchFamily="34" charset="0"/>
              <a:buChar char="•"/>
            </a:pPr>
            <a:r>
              <a:rPr lang="ja-JP" altLang="en-US" sz="2400" dirty="0">
                <a:latin typeface="ＭＳ Ｐゴシック" panose="020B0600070205080204" pitchFamily="50" charset="-128"/>
                <a:ea typeface="ＭＳ Ｐゴシック" panose="020B0600070205080204" pitchFamily="50" charset="-128"/>
              </a:rPr>
              <a:t>モジュラーロボット配分： </a:t>
            </a:r>
            <a:r>
              <a:rPr lang="ja-JP" altLang="en-US" sz="2400" dirty="0">
                <a:solidFill>
                  <a:srgbClr val="FF0000"/>
                </a:solidFill>
                <a:latin typeface="ＭＳ Ｐゴシック" panose="020B0600070205080204" pitchFamily="50" charset="-128"/>
                <a:ea typeface="ＭＳ Ｐゴシック" panose="020B0600070205080204" pitchFamily="50" charset="-128"/>
              </a:rPr>
              <a:t>多目的</a:t>
            </a:r>
            <a:r>
              <a:rPr lang="ja-JP" altLang="en-US" sz="2400" dirty="0">
                <a:latin typeface="ＭＳ Ｐゴシック" panose="020B0600070205080204" pitchFamily="50" charset="-128"/>
                <a:ea typeface="ＭＳ Ｐゴシック" panose="020B0600070205080204" pitchFamily="50" charset="-128"/>
              </a:rPr>
              <a:t>最適化</a:t>
            </a:r>
          </a:p>
          <a:p>
            <a:pPr marL="685800" lvl="1" indent="-2286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使用モジュールの合計使用時間 </a:t>
            </a:r>
            <a:r>
              <a:rPr lang="en-US" altLang="ja-JP" sz="2000" dirty="0">
                <a:latin typeface="ＭＳ Ｐゴシック" panose="020B0600070205080204" pitchFamily="50" charset="-128"/>
                <a:ea typeface="ＭＳ Ｐゴシック" panose="020B0600070205080204" pitchFamily="50" charset="-128"/>
              </a:rPr>
              <a:t>(minimize)</a:t>
            </a:r>
          </a:p>
          <a:p>
            <a:pPr marL="685800" lvl="1" indent="-2286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モジュール運搬距離 </a:t>
            </a:r>
            <a:r>
              <a:rPr lang="en-US" altLang="ja-JP" sz="2000" dirty="0">
                <a:latin typeface="ＭＳ Ｐゴシック" panose="020B0600070205080204" pitchFamily="50" charset="-128"/>
                <a:ea typeface="ＭＳ Ｐゴシック" panose="020B0600070205080204" pitchFamily="50" charset="-128"/>
              </a:rPr>
              <a:t>(minimize)</a:t>
            </a:r>
          </a:p>
          <a:p>
            <a:pPr marL="685800" lvl="1" indent="-228600">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Transport</a:t>
            </a:r>
            <a:r>
              <a:rPr lang="ja-JP" altLang="en-US" sz="2000" dirty="0">
                <a:latin typeface="ＭＳ Ｐゴシック" panose="020B0600070205080204" pitchFamily="50" charset="-128"/>
                <a:ea typeface="ＭＳ Ｐゴシック" panose="020B0600070205080204" pitchFamily="50" charset="-128"/>
              </a:rPr>
              <a:t>の総量 </a:t>
            </a:r>
            <a:r>
              <a:rPr lang="en-US" altLang="ja-JP" sz="2000" dirty="0">
                <a:latin typeface="ＭＳ Ｐゴシック" panose="020B0600070205080204" pitchFamily="50" charset="-128"/>
                <a:ea typeface="ＭＳ Ｐゴシック" panose="020B0600070205080204" pitchFamily="50" charset="-128"/>
              </a:rPr>
              <a:t>(maximize)</a:t>
            </a:r>
          </a:p>
          <a:p>
            <a:pPr marL="685800" lvl="1" indent="-228600">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Manufacture</a:t>
            </a:r>
            <a:r>
              <a:rPr lang="ja-JP" altLang="en-US" sz="2000" dirty="0">
                <a:latin typeface="ＭＳ Ｐゴシック" panose="020B0600070205080204" pitchFamily="50" charset="-128"/>
                <a:ea typeface="ＭＳ Ｐゴシック" panose="020B0600070205080204" pitchFamily="50" charset="-128"/>
              </a:rPr>
              <a:t>の総量 </a:t>
            </a:r>
            <a:r>
              <a:rPr lang="en-US" altLang="ja-JP" sz="2000" dirty="0">
                <a:latin typeface="ＭＳ Ｐゴシック" panose="020B0600070205080204" pitchFamily="50" charset="-128"/>
                <a:ea typeface="ＭＳ Ｐゴシック" panose="020B0600070205080204" pitchFamily="50" charset="-128"/>
              </a:rPr>
              <a:t>(maximize)</a:t>
            </a:r>
          </a:p>
          <a:p>
            <a:pPr marL="228600" indent="-228600">
              <a:buFont typeface="Arial" panose="020B0604020202020204" pitchFamily="34" charset="0"/>
              <a:buChar char="•"/>
            </a:pPr>
            <a:r>
              <a:rPr kumimoji="1" lang="ja-JP" altLang="en-US" sz="2400" dirty="0">
                <a:latin typeface="ＭＳ Ｐゴシック" panose="020B0600070205080204" pitchFamily="50" charset="-128"/>
                <a:ea typeface="ＭＳ Ｐゴシック" panose="020B0600070205080204" pitchFamily="50" charset="-128"/>
              </a:rPr>
              <a:t>タスク</a:t>
            </a:r>
            <a:r>
              <a:rPr kumimoji="1" lang="ja-JP" altLang="en-US" sz="2400" dirty="0">
                <a:solidFill>
                  <a:schemeClr val="tx1"/>
                </a:solidFill>
                <a:latin typeface="ＭＳ Ｐゴシック" panose="020B0600070205080204" pitchFamily="50" charset="-128"/>
                <a:ea typeface="ＭＳ Ｐゴシック" panose="020B0600070205080204" pitchFamily="50" charset="-128"/>
              </a:rPr>
              <a:t>スケジューリング</a:t>
            </a:r>
            <a:r>
              <a:rPr lang="ja-JP" altLang="en-US" sz="2400" dirty="0">
                <a:latin typeface="ＭＳ Ｐゴシック" panose="020B0600070205080204" pitchFamily="50" charset="-128"/>
                <a:ea typeface="ＭＳ Ｐゴシック" panose="020B0600070205080204" pitchFamily="50" charset="-128"/>
              </a:rPr>
              <a:t>：</a:t>
            </a:r>
            <a:r>
              <a:rPr lang="ja-JP" altLang="en-US" sz="2400" dirty="0">
                <a:solidFill>
                  <a:srgbClr val="FF0000"/>
                </a:solidFill>
                <a:latin typeface="ＭＳ Ｐゴシック" panose="020B0600070205080204" pitchFamily="50" charset="-128"/>
                <a:ea typeface="ＭＳ Ｐゴシック" panose="020B0600070205080204" pitchFamily="50" charset="-128"/>
              </a:rPr>
              <a:t>多目的</a:t>
            </a:r>
            <a:r>
              <a:rPr lang="ja-JP" altLang="en-US" sz="2400" dirty="0">
                <a:latin typeface="ＭＳ Ｐゴシック" panose="020B0600070205080204" pitchFamily="50" charset="-128"/>
                <a:ea typeface="ＭＳ Ｐゴシック" panose="020B0600070205080204" pitchFamily="50" charset="-128"/>
              </a:rPr>
              <a:t>最適化</a:t>
            </a:r>
          </a:p>
          <a:p>
            <a:pPr marL="742950" lvl="1" indent="-28575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残タスク総量　</a:t>
            </a:r>
            <a:r>
              <a:rPr lang="en-US" altLang="ja-JP" sz="2000" dirty="0">
                <a:latin typeface="ＭＳ Ｐゴシック" panose="020B0600070205080204" pitchFamily="50" charset="-128"/>
                <a:ea typeface="ＭＳ Ｐゴシック" panose="020B0600070205080204" pitchFamily="50" charset="-128"/>
              </a:rPr>
              <a:t>(minimize)</a:t>
            </a:r>
          </a:p>
          <a:p>
            <a:pPr marL="742950" lvl="1" indent="-28575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残タスク分散　</a:t>
            </a:r>
            <a:r>
              <a:rPr lang="en-US" altLang="ja-JP" sz="2000" dirty="0">
                <a:latin typeface="ＭＳ Ｐゴシック" panose="020B0600070205080204" pitchFamily="50" charset="-128"/>
                <a:ea typeface="ＭＳ Ｐゴシック" panose="020B0600070205080204" pitchFamily="50" charset="-128"/>
              </a:rPr>
              <a:t>(minimize)</a:t>
            </a:r>
          </a:p>
          <a:p>
            <a:pPr marL="742950" lvl="1" indent="-28575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モジュール使用時間分散 </a:t>
            </a:r>
            <a:r>
              <a:rPr lang="en-US" altLang="ja-JP" sz="2000" dirty="0">
                <a:latin typeface="ＭＳ Ｐゴシック" panose="020B0600070205080204" pitchFamily="50" charset="-128"/>
                <a:ea typeface="ＭＳ Ｐゴシック" panose="020B0600070205080204" pitchFamily="50" charset="-128"/>
              </a:rPr>
              <a:t>(minimize)</a:t>
            </a:r>
          </a:p>
        </p:txBody>
      </p:sp>
      <p:cxnSp>
        <p:nvCxnSpPr>
          <p:cNvPr id="5" name="直線矢印コネクタ 4">
            <a:extLst>
              <a:ext uri="{FF2B5EF4-FFF2-40B4-BE49-F238E27FC236}">
                <a16:creationId xmlns:a16="http://schemas.microsoft.com/office/drawing/2014/main" id="{2E5C0C80-885C-E940-00CA-026E81742341}"/>
              </a:ext>
            </a:extLst>
          </p:cNvPr>
          <p:cNvCxnSpPr/>
          <p:nvPr/>
        </p:nvCxnSpPr>
        <p:spPr>
          <a:xfrm>
            <a:off x="608102" y="6318608"/>
            <a:ext cx="24844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直線矢印コネクタ 5">
            <a:extLst>
              <a:ext uri="{FF2B5EF4-FFF2-40B4-BE49-F238E27FC236}">
                <a16:creationId xmlns:a16="http://schemas.microsoft.com/office/drawing/2014/main" id="{DC170173-84EA-6F0E-86F5-D188E13B0A34}"/>
              </a:ext>
            </a:extLst>
          </p:cNvPr>
          <p:cNvCxnSpPr>
            <a:cxnSpLocks/>
          </p:cNvCxnSpPr>
          <p:nvPr/>
        </p:nvCxnSpPr>
        <p:spPr>
          <a:xfrm flipV="1">
            <a:off x="760502" y="4981695"/>
            <a:ext cx="0" cy="1489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楕円 10">
            <a:extLst>
              <a:ext uri="{FF2B5EF4-FFF2-40B4-BE49-F238E27FC236}">
                <a16:creationId xmlns:a16="http://schemas.microsoft.com/office/drawing/2014/main" id="{5E32A762-CD6F-131A-1891-8F4D62A2E2C5}"/>
              </a:ext>
            </a:extLst>
          </p:cNvPr>
          <p:cNvSpPr/>
          <p:nvPr/>
        </p:nvSpPr>
        <p:spPr>
          <a:xfrm>
            <a:off x="1119883" y="5013790"/>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09D66B5-3C96-852E-FA10-7E4C9EAE2197}"/>
              </a:ext>
            </a:extLst>
          </p:cNvPr>
          <p:cNvSpPr/>
          <p:nvPr/>
        </p:nvSpPr>
        <p:spPr>
          <a:xfrm>
            <a:off x="1409057" y="5573735"/>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CDCAA5CC-D2C5-07AC-F291-1C4C067798B6}"/>
              </a:ext>
            </a:extLst>
          </p:cNvPr>
          <p:cNvSpPr/>
          <p:nvPr/>
        </p:nvSpPr>
        <p:spPr>
          <a:xfrm>
            <a:off x="1782674" y="5812085"/>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3CE9B0A-1B10-00D6-F1B9-F21B7BF3E281}"/>
              </a:ext>
            </a:extLst>
          </p:cNvPr>
          <p:cNvSpPr/>
          <p:nvPr/>
        </p:nvSpPr>
        <p:spPr>
          <a:xfrm>
            <a:off x="2356314" y="5997013"/>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7A7C264-5FE2-4123-0AC0-8E46683D0231}"/>
              </a:ext>
            </a:extLst>
          </p:cNvPr>
          <p:cNvSpPr txBox="1"/>
          <p:nvPr/>
        </p:nvSpPr>
        <p:spPr>
          <a:xfrm>
            <a:off x="760501" y="6377442"/>
            <a:ext cx="3025309" cy="369332"/>
          </a:xfrm>
          <a:prstGeom prst="rect">
            <a:avLst/>
          </a:prstGeom>
          <a:noFill/>
        </p:spPr>
        <p:txBody>
          <a:bodyPr wrap="square">
            <a:spAutoFit/>
          </a:bodyPr>
          <a:lstStyle/>
          <a:p>
            <a:r>
              <a:rPr lang="ja-JP" altLang="en-US" sz="1800" dirty="0">
                <a:latin typeface="ＭＳ Ｐゴシック" panose="020B0600070205080204" pitchFamily="50" charset="-128"/>
                <a:ea typeface="ＭＳ Ｐゴシック" panose="020B0600070205080204" pitchFamily="50" charset="-128"/>
              </a:rPr>
              <a:t>モジュラーロボット配分</a:t>
            </a:r>
            <a:r>
              <a:rPr lang="ja-JP" altLang="en-US" dirty="0">
                <a:latin typeface="ＭＳ Ｐゴシック" panose="020B0600070205080204" pitchFamily="50" charset="-128"/>
                <a:ea typeface="ＭＳ Ｐゴシック" panose="020B0600070205080204" pitchFamily="50" charset="-128"/>
              </a:rPr>
              <a:t>結果</a:t>
            </a:r>
            <a:endParaRPr lang="ja-JP" altLang="en-US" dirty="0"/>
          </a:p>
        </p:txBody>
      </p:sp>
      <p:sp>
        <p:nvSpPr>
          <p:cNvPr id="17" name="テキスト ボックス 16">
            <a:extLst>
              <a:ext uri="{FF2B5EF4-FFF2-40B4-BE49-F238E27FC236}">
                <a16:creationId xmlns:a16="http://schemas.microsoft.com/office/drawing/2014/main" id="{BAEF7477-6179-3D33-AE61-AC476DBA5A36}"/>
              </a:ext>
            </a:extLst>
          </p:cNvPr>
          <p:cNvSpPr txBox="1"/>
          <p:nvPr/>
        </p:nvSpPr>
        <p:spPr>
          <a:xfrm>
            <a:off x="3193342" y="6008110"/>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altLang="en-US" baseline="-25000" dirty="0">
              <a:latin typeface="Times New Roman" panose="02020603050405020304" pitchFamily="18" charset="0"/>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B5A537D0-6828-DE7E-DD5D-29684C3E5B05}"/>
              </a:ext>
            </a:extLst>
          </p:cNvPr>
          <p:cNvSpPr txBox="1"/>
          <p:nvPr/>
        </p:nvSpPr>
        <p:spPr>
          <a:xfrm>
            <a:off x="332416" y="4553530"/>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altLang="en-US" baseline="-25000" dirty="0">
              <a:latin typeface="Times New Roman" panose="02020603050405020304" pitchFamily="18" charset="0"/>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55D7857B-9DA1-5E5B-18F6-B65527E92544}"/>
              </a:ext>
            </a:extLst>
          </p:cNvPr>
          <p:cNvSpPr txBox="1"/>
          <p:nvPr/>
        </p:nvSpPr>
        <p:spPr>
          <a:xfrm>
            <a:off x="469189" y="4461197"/>
            <a:ext cx="592468" cy="276999"/>
          </a:xfrm>
          <a:prstGeom prst="rect">
            <a:avLst/>
          </a:prstGeom>
          <a:noFill/>
        </p:spPr>
        <p:txBody>
          <a:bodyPr wrap="square">
            <a:spAutoFit/>
          </a:bodyPr>
          <a:lstStyle/>
          <a:p>
            <a:r>
              <a:rPr lang="en-US" altLang="ja-JP" baseline="-25000" dirty="0" err="1">
                <a:latin typeface="Times New Roman" panose="02020603050405020304" pitchFamily="18" charset="0"/>
                <a:cs typeface="Times New Roman" panose="02020603050405020304" pitchFamily="18" charset="0"/>
              </a:rPr>
              <a:t>modu</a:t>
            </a:r>
            <a:endParaRPr lang="ja-JP" altLang="en-US" baseline="-25000" dirty="0">
              <a:latin typeface="Times New Roman" panose="02020603050405020304" pitchFamily="18" charset="0"/>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B6D513BA-FB6F-CCCD-2533-D04D3F04471E}"/>
              </a:ext>
            </a:extLst>
          </p:cNvPr>
          <p:cNvSpPr txBox="1"/>
          <p:nvPr/>
        </p:nvSpPr>
        <p:spPr>
          <a:xfrm>
            <a:off x="3324984" y="5901705"/>
            <a:ext cx="592468" cy="276999"/>
          </a:xfrm>
          <a:prstGeom prst="rect">
            <a:avLst/>
          </a:prstGeom>
          <a:noFill/>
        </p:spPr>
        <p:txBody>
          <a:bodyPr wrap="square">
            <a:spAutoFit/>
          </a:bodyPr>
          <a:lstStyle/>
          <a:p>
            <a:r>
              <a:rPr lang="en-US" altLang="ja-JP" baseline="-25000" dirty="0" err="1">
                <a:latin typeface="Times New Roman" panose="02020603050405020304" pitchFamily="18" charset="0"/>
                <a:cs typeface="Times New Roman" panose="02020603050405020304" pitchFamily="18" charset="0"/>
              </a:rPr>
              <a:t>modu</a:t>
            </a:r>
            <a:endParaRPr lang="ja-JP" altLang="en-US" baseline="-25000" dirty="0">
              <a:latin typeface="Times New Roman" panose="02020603050405020304" pitchFamily="18" charset="0"/>
              <a:cs typeface="Times New Roman" panose="02020603050405020304" pitchFamily="18" charset="0"/>
            </a:endParaRPr>
          </a:p>
        </p:txBody>
      </p:sp>
      <p:cxnSp>
        <p:nvCxnSpPr>
          <p:cNvPr id="22" name="直線矢印コネクタ 21">
            <a:extLst>
              <a:ext uri="{FF2B5EF4-FFF2-40B4-BE49-F238E27FC236}">
                <a16:creationId xmlns:a16="http://schemas.microsoft.com/office/drawing/2014/main" id="{E2618BEF-9610-CC0D-9845-9E72FF8C4F02}"/>
              </a:ext>
            </a:extLst>
          </p:cNvPr>
          <p:cNvCxnSpPr/>
          <p:nvPr/>
        </p:nvCxnSpPr>
        <p:spPr>
          <a:xfrm>
            <a:off x="5135248" y="6321460"/>
            <a:ext cx="24844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879BE31F-B8F3-DB24-0863-6CCD2A3CF0A3}"/>
              </a:ext>
            </a:extLst>
          </p:cNvPr>
          <p:cNvCxnSpPr>
            <a:cxnSpLocks/>
          </p:cNvCxnSpPr>
          <p:nvPr/>
        </p:nvCxnSpPr>
        <p:spPr>
          <a:xfrm flipV="1">
            <a:off x="5287648" y="4984547"/>
            <a:ext cx="0" cy="1489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楕円 23">
            <a:extLst>
              <a:ext uri="{FF2B5EF4-FFF2-40B4-BE49-F238E27FC236}">
                <a16:creationId xmlns:a16="http://schemas.microsoft.com/office/drawing/2014/main" id="{B6C06323-48D6-476F-1ADB-CC35760E2293}"/>
              </a:ext>
            </a:extLst>
          </p:cNvPr>
          <p:cNvSpPr/>
          <p:nvPr/>
        </p:nvSpPr>
        <p:spPr>
          <a:xfrm>
            <a:off x="5647029" y="5016642"/>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ECB6449D-20CF-48F6-D148-BC745696BB4D}"/>
              </a:ext>
            </a:extLst>
          </p:cNvPr>
          <p:cNvSpPr/>
          <p:nvPr/>
        </p:nvSpPr>
        <p:spPr>
          <a:xfrm>
            <a:off x="5936203" y="5576587"/>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CE9D8993-211E-EFEB-7DAB-8E8F64C92DDC}"/>
              </a:ext>
            </a:extLst>
          </p:cNvPr>
          <p:cNvSpPr/>
          <p:nvPr/>
        </p:nvSpPr>
        <p:spPr>
          <a:xfrm>
            <a:off x="6309820" y="5814937"/>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34977971-EBC4-B9B3-11E2-F7909CFEB458}"/>
              </a:ext>
            </a:extLst>
          </p:cNvPr>
          <p:cNvSpPr/>
          <p:nvPr/>
        </p:nvSpPr>
        <p:spPr>
          <a:xfrm>
            <a:off x="6883460" y="5999865"/>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DFB15A2-3C65-6C30-4DA2-92C158D8C7C2}"/>
              </a:ext>
            </a:extLst>
          </p:cNvPr>
          <p:cNvSpPr txBox="1"/>
          <p:nvPr/>
        </p:nvSpPr>
        <p:spPr>
          <a:xfrm>
            <a:off x="5287647" y="6380294"/>
            <a:ext cx="3025309" cy="369332"/>
          </a:xfrm>
          <a:prstGeom prst="rect">
            <a:avLst/>
          </a:prstGeom>
          <a:noFill/>
        </p:spPr>
        <p:txBody>
          <a:bodyPr wrap="square">
            <a:spAutoFit/>
          </a:bodyPr>
          <a:lstStyle/>
          <a:p>
            <a:r>
              <a:rPr kumimoji="1" lang="ja-JP" altLang="en-US" sz="1800" dirty="0">
                <a:latin typeface="ＭＳ Ｐゴシック" panose="020B0600070205080204" pitchFamily="50" charset="-128"/>
                <a:ea typeface="ＭＳ Ｐゴシック" panose="020B0600070205080204" pitchFamily="50" charset="-128"/>
              </a:rPr>
              <a:t>タスク</a:t>
            </a:r>
            <a:r>
              <a:rPr kumimoji="1" lang="ja-JP" altLang="en-US" sz="1800" dirty="0">
                <a:solidFill>
                  <a:schemeClr val="tx1"/>
                </a:solidFill>
                <a:latin typeface="ＭＳ Ｐゴシック" panose="020B0600070205080204" pitchFamily="50" charset="-128"/>
                <a:ea typeface="ＭＳ Ｐゴシック" panose="020B0600070205080204" pitchFamily="50" charset="-128"/>
              </a:rPr>
              <a:t>スケジューリング</a:t>
            </a:r>
            <a:endParaRPr lang="ja-JP" altLang="en-US" dirty="0"/>
          </a:p>
        </p:txBody>
      </p:sp>
      <p:sp>
        <p:nvSpPr>
          <p:cNvPr id="29" name="テキスト ボックス 28">
            <a:extLst>
              <a:ext uri="{FF2B5EF4-FFF2-40B4-BE49-F238E27FC236}">
                <a16:creationId xmlns:a16="http://schemas.microsoft.com/office/drawing/2014/main" id="{28609909-CC42-7328-4F2A-FBD9CC26F6C3}"/>
              </a:ext>
            </a:extLst>
          </p:cNvPr>
          <p:cNvSpPr txBox="1"/>
          <p:nvPr/>
        </p:nvSpPr>
        <p:spPr>
          <a:xfrm>
            <a:off x="7720488" y="6010962"/>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altLang="en-US" baseline="-25000" dirty="0">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4A19F6AC-83FA-6087-4BA9-4FAB510951EA}"/>
              </a:ext>
            </a:extLst>
          </p:cNvPr>
          <p:cNvSpPr txBox="1"/>
          <p:nvPr/>
        </p:nvSpPr>
        <p:spPr>
          <a:xfrm>
            <a:off x="4859562" y="4556382"/>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altLang="en-US" baseline="-25000" dirty="0">
              <a:latin typeface="Times New Roman" panose="02020603050405020304" pitchFamily="18" charset="0"/>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E4B44C7E-18F4-BE08-638C-C95B0593A798}"/>
              </a:ext>
            </a:extLst>
          </p:cNvPr>
          <p:cNvSpPr txBox="1"/>
          <p:nvPr/>
        </p:nvSpPr>
        <p:spPr>
          <a:xfrm>
            <a:off x="4996335" y="4464049"/>
            <a:ext cx="592468" cy="276999"/>
          </a:xfrm>
          <a:prstGeom prst="rect">
            <a:avLst/>
          </a:prstGeom>
          <a:noFill/>
        </p:spPr>
        <p:txBody>
          <a:bodyPr wrap="square">
            <a:spAutoFit/>
          </a:bodyPr>
          <a:lstStyle/>
          <a:p>
            <a:r>
              <a:rPr lang="en-US" altLang="ja-JP" baseline="-25000" dirty="0">
                <a:latin typeface="Times New Roman" panose="02020603050405020304" pitchFamily="18" charset="0"/>
                <a:cs typeface="Times New Roman" panose="02020603050405020304" pitchFamily="18" charset="0"/>
              </a:rPr>
              <a:t>task</a:t>
            </a:r>
            <a:endParaRPr lang="ja-JP" altLang="en-US" baseline="-25000" dirty="0">
              <a:latin typeface="Times New Roman" panose="02020603050405020304" pitchFamily="18" charset="0"/>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C5D061D1-8969-608E-C463-B780F34131FA}"/>
              </a:ext>
            </a:extLst>
          </p:cNvPr>
          <p:cNvSpPr txBox="1"/>
          <p:nvPr/>
        </p:nvSpPr>
        <p:spPr>
          <a:xfrm>
            <a:off x="7852130" y="5904557"/>
            <a:ext cx="592468" cy="276999"/>
          </a:xfrm>
          <a:prstGeom prst="rect">
            <a:avLst/>
          </a:prstGeom>
          <a:noFill/>
        </p:spPr>
        <p:txBody>
          <a:bodyPr wrap="square">
            <a:spAutoFit/>
          </a:bodyPr>
          <a:lstStyle/>
          <a:p>
            <a:r>
              <a:rPr lang="en-US" altLang="ja-JP" baseline="-25000" dirty="0">
                <a:latin typeface="Times New Roman" panose="02020603050405020304" pitchFamily="18" charset="0"/>
                <a:cs typeface="Times New Roman" panose="02020603050405020304" pitchFamily="18" charset="0"/>
              </a:rPr>
              <a:t>task</a:t>
            </a:r>
            <a:endParaRPr lang="ja-JP" altLang="en-US" baseline="-25000" dirty="0">
              <a:latin typeface="Times New Roman" panose="02020603050405020304" pitchFamily="18" charset="0"/>
              <a:cs typeface="Times New Roman" panose="02020603050405020304" pitchFamily="18" charset="0"/>
            </a:endParaRPr>
          </a:p>
        </p:txBody>
      </p:sp>
      <p:sp>
        <p:nvSpPr>
          <p:cNvPr id="33" name="矢印: 右 32">
            <a:extLst>
              <a:ext uri="{FF2B5EF4-FFF2-40B4-BE49-F238E27FC236}">
                <a16:creationId xmlns:a16="http://schemas.microsoft.com/office/drawing/2014/main" id="{D1DC815B-1731-763B-DD7A-25705CAE6966}"/>
              </a:ext>
            </a:extLst>
          </p:cNvPr>
          <p:cNvSpPr/>
          <p:nvPr/>
        </p:nvSpPr>
        <p:spPr>
          <a:xfrm>
            <a:off x="4081890" y="5106256"/>
            <a:ext cx="389883" cy="10724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18C7AE62-956C-6700-3CE1-07364D12B37C}"/>
              </a:ext>
            </a:extLst>
          </p:cNvPr>
          <p:cNvSpPr/>
          <p:nvPr/>
        </p:nvSpPr>
        <p:spPr>
          <a:xfrm>
            <a:off x="6852718" y="4867714"/>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7D8CC7F4-48DA-8031-C1AE-9EABBD6D4AA0}"/>
              </a:ext>
            </a:extLst>
          </p:cNvPr>
          <p:cNvSpPr/>
          <p:nvPr/>
        </p:nvSpPr>
        <p:spPr>
          <a:xfrm>
            <a:off x="6255248" y="4853927"/>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A1811A0B-D7ED-55E2-774C-1360D8BB5601}"/>
              </a:ext>
            </a:extLst>
          </p:cNvPr>
          <p:cNvSpPr/>
          <p:nvPr/>
        </p:nvSpPr>
        <p:spPr>
          <a:xfrm>
            <a:off x="6512400" y="5162528"/>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3858554-BE31-07A3-F2DD-7694B2A251C5}"/>
              </a:ext>
            </a:extLst>
          </p:cNvPr>
          <p:cNvSpPr/>
          <p:nvPr/>
        </p:nvSpPr>
        <p:spPr>
          <a:xfrm>
            <a:off x="7125554" y="5419456"/>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6700A1B2-B0F7-30E1-0250-84A273A45D34}"/>
              </a:ext>
            </a:extLst>
          </p:cNvPr>
          <p:cNvSpPr/>
          <p:nvPr/>
        </p:nvSpPr>
        <p:spPr>
          <a:xfrm>
            <a:off x="5799429" y="5169042"/>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747D80D9-B39F-2B00-63DA-FD0AE8AD2C17}"/>
              </a:ext>
            </a:extLst>
          </p:cNvPr>
          <p:cNvSpPr/>
          <p:nvPr/>
        </p:nvSpPr>
        <p:spPr>
          <a:xfrm>
            <a:off x="5869637" y="533171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BC569D13-FBEA-1043-B083-27958F9F8785}"/>
              </a:ext>
            </a:extLst>
          </p:cNvPr>
          <p:cNvSpPr/>
          <p:nvPr/>
        </p:nvSpPr>
        <p:spPr>
          <a:xfrm>
            <a:off x="6022037" y="548411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1E5884C0-F362-5EE7-1DAB-C7338CEB2E6B}"/>
              </a:ext>
            </a:extLst>
          </p:cNvPr>
          <p:cNvSpPr/>
          <p:nvPr/>
        </p:nvSpPr>
        <p:spPr>
          <a:xfrm>
            <a:off x="6174437" y="563651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A97C1004-264A-D243-EA26-CF0EDC55C191}"/>
              </a:ext>
            </a:extLst>
          </p:cNvPr>
          <p:cNvSpPr/>
          <p:nvPr/>
        </p:nvSpPr>
        <p:spPr>
          <a:xfrm>
            <a:off x="6460399" y="574782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A0C1F027-AFC2-0D91-B070-18D957B2D805}"/>
              </a:ext>
            </a:extLst>
          </p:cNvPr>
          <p:cNvSpPr/>
          <p:nvPr/>
        </p:nvSpPr>
        <p:spPr>
          <a:xfrm>
            <a:off x="6633347" y="590022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CF50A9AD-BEC8-947C-B4E9-D9B6C7E0D8B8}"/>
              </a:ext>
            </a:extLst>
          </p:cNvPr>
          <p:cNvSpPr/>
          <p:nvPr/>
        </p:nvSpPr>
        <p:spPr>
          <a:xfrm>
            <a:off x="6744651" y="610399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F6F363D6-B597-AB84-C4FF-2739FAFAE2AB}"/>
              </a:ext>
            </a:extLst>
          </p:cNvPr>
          <p:cNvSpPr/>
          <p:nvPr/>
        </p:nvSpPr>
        <p:spPr>
          <a:xfrm>
            <a:off x="7092257" y="6163922"/>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BB45E60C-C719-71D6-2968-CBB33AE67A85}"/>
              </a:ext>
            </a:extLst>
          </p:cNvPr>
          <p:cNvCxnSpPr>
            <a:stCxn id="36" idx="3"/>
            <a:endCxn id="40" idx="4"/>
          </p:cNvCxnSpPr>
          <p:nvPr/>
        </p:nvCxnSpPr>
        <p:spPr>
          <a:xfrm flipH="1">
            <a:off x="6094037" y="5320374"/>
            <a:ext cx="448455" cy="19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a:extLst>
              <a:ext uri="{FF2B5EF4-FFF2-40B4-BE49-F238E27FC236}">
                <a16:creationId xmlns:a16="http://schemas.microsoft.com/office/drawing/2014/main" id="{9440B09A-3B9C-AF83-B156-EB3F462222E0}"/>
              </a:ext>
            </a:extLst>
          </p:cNvPr>
          <p:cNvCxnSpPr>
            <a:cxnSpLocks/>
            <a:stCxn id="36" idx="3"/>
            <a:endCxn id="41" idx="7"/>
          </p:cNvCxnSpPr>
          <p:nvPr/>
        </p:nvCxnSpPr>
        <p:spPr>
          <a:xfrm flipH="1">
            <a:off x="6235893" y="5320374"/>
            <a:ext cx="306599" cy="3266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直線矢印コネクタ 56">
            <a:extLst>
              <a:ext uri="{FF2B5EF4-FFF2-40B4-BE49-F238E27FC236}">
                <a16:creationId xmlns:a16="http://schemas.microsoft.com/office/drawing/2014/main" id="{0F4F2CCA-82C5-8EB5-DEC3-65BA626967C7}"/>
              </a:ext>
            </a:extLst>
          </p:cNvPr>
          <p:cNvCxnSpPr>
            <a:cxnSpLocks/>
            <a:stCxn id="35" idx="3"/>
            <a:endCxn id="24" idx="1"/>
          </p:cNvCxnSpPr>
          <p:nvPr/>
        </p:nvCxnSpPr>
        <p:spPr>
          <a:xfrm flipH="1">
            <a:off x="5657573" y="5011773"/>
            <a:ext cx="627767" cy="15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線矢印コネクタ 59">
            <a:extLst>
              <a:ext uri="{FF2B5EF4-FFF2-40B4-BE49-F238E27FC236}">
                <a16:creationId xmlns:a16="http://schemas.microsoft.com/office/drawing/2014/main" id="{9E7A4237-90DD-702B-6C8A-47985ABA916E}"/>
              </a:ext>
            </a:extLst>
          </p:cNvPr>
          <p:cNvCxnSpPr>
            <a:cxnSpLocks/>
            <a:stCxn id="35" idx="3"/>
          </p:cNvCxnSpPr>
          <p:nvPr/>
        </p:nvCxnSpPr>
        <p:spPr>
          <a:xfrm flipH="1">
            <a:off x="5809973" y="5011773"/>
            <a:ext cx="475367" cy="188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直線矢印コネクタ 64">
            <a:extLst>
              <a:ext uri="{FF2B5EF4-FFF2-40B4-BE49-F238E27FC236}">
                <a16:creationId xmlns:a16="http://schemas.microsoft.com/office/drawing/2014/main" id="{C4F1E85E-5F65-07D6-81E5-C2E2E761878B}"/>
              </a:ext>
            </a:extLst>
          </p:cNvPr>
          <p:cNvCxnSpPr>
            <a:cxnSpLocks/>
            <a:stCxn id="35" idx="3"/>
            <a:endCxn id="39" idx="7"/>
          </p:cNvCxnSpPr>
          <p:nvPr/>
        </p:nvCxnSpPr>
        <p:spPr>
          <a:xfrm flipH="1">
            <a:off x="5931093" y="5011773"/>
            <a:ext cx="354247" cy="330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フリーフォーム: 図形 69">
            <a:extLst>
              <a:ext uri="{FF2B5EF4-FFF2-40B4-BE49-F238E27FC236}">
                <a16:creationId xmlns:a16="http://schemas.microsoft.com/office/drawing/2014/main" id="{D003FBD6-25FE-7670-D296-AE0590C67AE4}"/>
              </a:ext>
            </a:extLst>
          </p:cNvPr>
          <p:cNvSpPr/>
          <p:nvPr/>
        </p:nvSpPr>
        <p:spPr>
          <a:xfrm>
            <a:off x="5539229" y="4857532"/>
            <a:ext cx="1693573" cy="1440481"/>
          </a:xfrm>
          <a:custGeom>
            <a:avLst/>
            <a:gdLst>
              <a:gd name="connsiteX0" fmla="*/ 471152 w 1778692"/>
              <a:gd name="connsiteY0" fmla="*/ 967915 h 1440129"/>
              <a:gd name="connsiteX1" fmla="*/ 80734 w 1778692"/>
              <a:gd name="connsiteY1" fmla="*/ 536401 h 1440129"/>
              <a:gd name="connsiteX2" fmla="*/ 19089 w 1778692"/>
              <a:gd name="connsiteY2" fmla="*/ 74064 h 1440129"/>
              <a:gd name="connsiteX3" fmla="*/ 327314 w 1778692"/>
              <a:gd name="connsiteY3" fmla="*/ 43241 h 1440129"/>
              <a:gd name="connsiteX4" fmla="*/ 656087 w 1778692"/>
              <a:gd name="connsiteY4" fmla="*/ 495304 h 1440129"/>
              <a:gd name="connsiteX5" fmla="*/ 1087601 w 1778692"/>
              <a:gd name="connsiteY5" fmla="*/ 803529 h 1440129"/>
              <a:gd name="connsiteX6" fmla="*/ 1580761 w 1778692"/>
              <a:gd name="connsiteY6" fmla="*/ 1132302 h 1440129"/>
              <a:gd name="connsiteX7" fmla="*/ 1745148 w 1778692"/>
              <a:gd name="connsiteY7" fmla="*/ 1296688 h 1440129"/>
              <a:gd name="connsiteX8" fmla="*/ 1755422 w 1778692"/>
              <a:gd name="connsiteY8" fmla="*/ 1399430 h 1440129"/>
              <a:gd name="connsiteX9" fmla="*/ 1488294 w 1778692"/>
              <a:gd name="connsiteY9" fmla="*/ 1430252 h 1440129"/>
              <a:gd name="connsiteX10" fmla="*/ 810199 w 1778692"/>
              <a:gd name="connsiteY10" fmla="*/ 1235043 h 1440129"/>
              <a:gd name="connsiteX11" fmla="*/ 471152 w 1778692"/>
              <a:gd name="connsiteY11" fmla="*/ 967915 h 1440129"/>
              <a:gd name="connsiteX0" fmla="*/ 471152 w 1757348"/>
              <a:gd name="connsiteY0" fmla="*/ 967915 h 1440129"/>
              <a:gd name="connsiteX1" fmla="*/ 80734 w 1757348"/>
              <a:gd name="connsiteY1" fmla="*/ 536401 h 1440129"/>
              <a:gd name="connsiteX2" fmla="*/ 19089 w 1757348"/>
              <a:gd name="connsiteY2" fmla="*/ 74064 h 1440129"/>
              <a:gd name="connsiteX3" fmla="*/ 327314 w 1757348"/>
              <a:gd name="connsiteY3" fmla="*/ 43241 h 1440129"/>
              <a:gd name="connsiteX4" fmla="*/ 656087 w 1757348"/>
              <a:gd name="connsiteY4" fmla="*/ 495304 h 1440129"/>
              <a:gd name="connsiteX5" fmla="*/ 1087601 w 1757348"/>
              <a:gd name="connsiteY5" fmla="*/ 803529 h 1440129"/>
              <a:gd name="connsiteX6" fmla="*/ 1580761 w 1757348"/>
              <a:gd name="connsiteY6" fmla="*/ 1132302 h 1440129"/>
              <a:gd name="connsiteX7" fmla="*/ 1755422 w 1757348"/>
              <a:gd name="connsiteY7" fmla="*/ 1399430 h 1440129"/>
              <a:gd name="connsiteX8" fmla="*/ 1488294 w 1757348"/>
              <a:gd name="connsiteY8" fmla="*/ 1430252 h 1440129"/>
              <a:gd name="connsiteX9" fmla="*/ 810199 w 1757348"/>
              <a:gd name="connsiteY9" fmla="*/ 1235043 h 1440129"/>
              <a:gd name="connsiteX10" fmla="*/ 471152 w 1757348"/>
              <a:gd name="connsiteY10" fmla="*/ 967915 h 1440129"/>
              <a:gd name="connsiteX0" fmla="*/ 471152 w 1717297"/>
              <a:gd name="connsiteY0" fmla="*/ 967915 h 1436745"/>
              <a:gd name="connsiteX1" fmla="*/ 80734 w 1717297"/>
              <a:gd name="connsiteY1" fmla="*/ 536401 h 1436745"/>
              <a:gd name="connsiteX2" fmla="*/ 19089 w 1717297"/>
              <a:gd name="connsiteY2" fmla="*/ 74064 h 1436745"/>
              <a:gd name="connsiteX3" fmla="*/ 327314 w 1717297"/>
              <a:gd name="connsiteY3" fmla="*/ 43241 h 1436745"/>
              <a:gd name="connsiteX4" fmla="*/ 656087 w 1717297"/>
              <a:gd name="connsiteY4" fmla="*/ 495304 h 1436745"/>
              <a:gd name="connsiteX5" fmla="*/ 1087601 w 1717297"/>
              <a:gd name="connsiteY5" fmla="*/ 803529 h 1436745"/>
              <a:gd name="connsiteX6" fmla="*/ 1580761 w 1717297"/>
              <a:gd name="connsiteY6" fmla="*/ 1132302 h 1436745"/>
              <a:gd name="connsiteX7" fmla="*/ 1714325 w 1717297"/>
              <a:gd name="connsiteY7" fmla="*/ 1368608 h 1436745"/>
              <a:gd name="connsiteX8" fmla="*/ 1488294 w 1717297"/>
              <a:gd name="connsiteY8" fmla="*/ 1430252 h 1436745"/>
              <a:gd name="connsiteX9" fmla="*/ 810199 w 1717297"/>
              <a:gd name="connsiteY9" fmla="*/ 1235043 h 1436745"/>
              <a:gd name="connsiteX10" fmla="*/ 471152 w 1717297"/>
              <a:gd name="connsiteY10" fmla="*/ 967915 h 1436745"/>
              <a:gd name="connsiteX0" fmla="*/ 471152 w 1696207"/>
              <a:gd name="connsiteY0" fmla="*/ 967915 h 1440843"/>
              <a:gd name="connsiteX1" fmla="*/ 80734 w 1696207"/>
              <a:gd name="connsiteY1" fmla="*/ 536401 h 1440843"/>
              <a:gd name="connsiteX2" fmla="*/ 19089 w 1696207"/>
              <a:gd name="connsiteY2" fmla="*/ 74064 h 1440843"/>
              <a:gd name="connsiteX3" fmla="*/ 327314 w 1696207"/>
              <a:gd name="connsiteY3" fmla="*/ 43241 h 1440843"/>
              <a:gd name="connsiteX4" fmla="*/ 656087 w 1696207"/>
              <a:gd name="connsiteY4" fmla="*/ 495304 h 1440843"/>
              <a:gd name="connsiteX5" fmla="*/ 1087601 w 1696207"/>
              <a:gd name="connsiteY5" fmla="*/ 803529 h 1440843"/>
              <a:gd name="connsiteX6" fmla="*/ 1580761 w 1696207"/>
              <a:gd name="connsiteY6" fmla="*/ 1132302 h 1440843"/>
              <a:gd name="connsiteX7" fmla="*/ 1692100 w 1696207"/>
              <a:gd name="connsiteY7" fmla="*/ 1403533 h 1440843"/>
              <a:gd name="connsiteX8" fmla="*/ 1488294 w 1696207"/>
              <a:gd name="connsiteY8" fmla="*/ 1430252 h 1440843"/>
              <a:gd name="connsiteX9" fmla="*/ 810199 w 1696207"/>
              <a:gd name="connsiteY9" fmla="*/ 1235043 h 1440843"/>
              <a:gd name="connsiteX10" fmla="*/ 471152 w 1696207"/>
              <a:gd name="connsiteY10" fmla="*/ 967915 h 1440843"/>
              <a:gd name="connsiteX0" fmla="*/ 471152 w 1699316"/>
              <a:gd name="connsiteY0" fmla="*/ 967915 h 1444756"/>
              <a:gd name="connsiteX1" fmla="*/ 80734 w 1699316"/>
              <a:gd name="connsiteY1" fmla="*/ 536401 h 1444756"/>
              <a:gd name="connsiteX2" fmla="*/ 19089 w 1699316"/>
              <a:gd name="connsiteY2" fmla="*/ 74064 h 1444756"/>
              <a:gd name="connsiteX3" fmla="*/ 327314 w 1699316"/>
              <a:gd name="connsiteY3" fmla="*/ 43241 h 1444756"/>
              <a:gd name="connsiteX4" fmla="*/ 656087 w 1699316"/>
              <a:gd name="connsiteY4" fmla="*/ 495304 h 1444756"/>
              <a:gd name="connsiteX5" fmla="*/ 1087601 w 1699316"/>
              <a:gd name="connsiteY5" fmla="*/ 803529 h 1444756"/>
              <a:gd name="connsiteX6" fmla="*/ 1580761 w 1699316"/>
              <a:gd name="connsiteY6" fmla="*/ 1132302 h 1444756"/>
              <a:gd name="connsiteX7" fmla="*/ 1692100 w 1699316"/>
              <a:gd name="connsiteY7" fmla="*/ 1403533 h 1444756"/>
              <a:gd name="connsiteX8" fmla="*/ 1488294 w 1699316"/>
              <a:gd name="connsiteY8" fmla="*/ 1430252 h 1444756"/>
              <a:gd name="connsiteX9" fmla="*/ 810199 w 1699316"/>
              <a:gd name="connsiteY9" fmla="*/ 1235043 h 1444756"/>
              <a:gd name="connsiteX10" fmla="*/ 471152 w 1699316"/>
              <a:gd name="connsiteY10" fmla="*/ 967915 h 1444756"/>
              <a:gd name="connsiteX0" fmla="*/ 471152 w 1693573"/>
              <a:gd name="connsiteY0" fmla="*/ 967915 h 1440481"/>
              <a:gd name="connsiteX1" fmla="*/ 80734 w 1693573"/>
              <a:gd name="connsiteY1" fmla="*/ 536401 h 1440481"/>
              <a:gd name="connsiteX2" fmla="*/ 19089 w 1693573"/>
              <a:gd name="connsiteY2" fmla="*/ 74064 h 1440481"/>
              <a:gd name="connsiteX3" fmla="*/ 327314 w 1693573"/>
              <a:gd name="connsiteY3" fmla="*/ 43241 h 1440481"/>
              <a:gd name="connsiteX4" fmla="*/ 656087 w 1693573"/>
              <a:gd name="connsiteY4" fmla="*/ 495304 h 1440481"/>
              <a:gd name="connsiteX5" fmla="*/ 1087601 w 1693573"/>
              <a:gd name="connsiteY5" fmla="*/ 803529 h 1440481"/>
              <a:gd name="connsiteX6" fmla="*/ 1580761 w 1693573"/>
              <a:gd name="connsiteY6" fmla="*/ 1132302 h 1440481"/>
              <a:gd name="connsiteX7" fmla="*/ 1685750 w 1693573"/>
              <a:gd name="connsiteY7" fmla="*/ 1384483 h 1440481"/>
              <a:gd name="connsiteX8" fmla="*/ 1488294 w 1693573"/>
              <a:gd name="connsiteY8" fmla="*/ 1430252 h 1440481"/>
              <a:gd name="connsiteX9" fmla="*/ 810199 w 1693573"/>
              <a:gd name="connsiteY9" fmla="*/ 1235043 h 1440481"/>
              <a:gd name="connsiteX10" fmla="*/ 471152 w 1693573"/>
              <a:gd name="connsiteY10" fmla="*/ 967915 h 144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3573" h="1440481">
                <a:moveTo>
                  <a:pt x="471152" y="967915"/>
                </a:moveTo>
                <a:cubicBezTo>
                  <a:pt x="349575" y="851475"/>
                  <a:pt x="156078" y="685376"/>
                  <a:pt x="80734" y="536401"/>
                </a:cubicBezTo>
                <a:cubicBezTo>
                  <a:pt x="5390" y="387426"/>
                  <a:pt x="-22008" y="156257"/>
                  <a:pt x="19089" y="74064"/>
                </a:cubicBezTo>
                <a:cubicBezTo>
                  <a:pt x="60186" y="-8129"/>
                  <a:pt x="221148" y="-26966"/>
                  <a:pt x="327314" y="43241"/>
                </a:cubicBezTo>
                <a:cubicBezTo>
                  <a:pt x="433480" y="113448"/>
                  <a:pt x="529373" y="368589"/>
                  <a:pt x="656087" y="495304"/>
                </a:cubicBezTo>
                <a:cubicBezTo>
                  <a:pt x="782801" y="622019"/>
                  <a:pt x="933489" y="697363"/>
                  <a:pt x="1087601" y="803529"/>
                </a:cubicBezTo>
                <a:cubicBezTo>
                  <a:pt x="1241713" y="909695"/>
                  <a:pt x="1481069" y="1035476"/>
                  <a:pt x="1580761" y="1132302"/>
                </a:cubicBezTo>
                <a:cubicBezTo>
                  <a:pt x="1680453" y="1229128"/>
                  <a:pt x="1709509" y="1343172"/>
                  <a:pt x="1685750" y="1384483"/>
                </a:cubicBezTo>
                <a:cubicBezTo>
                  <a:pt x="1661991" y="1425794"/>
                  <a:pt x="1645831" y="1457650"/>
                  <a:pt x="1488294" y="1430252"/>
                </a:cubicBezTo>
                <a:cubicBezTo>
                  <a:pt x="1330757" y="1402854"/>
                  <a:pt x="979723" y="1313812"/>
                  <a:pt x="810199" y="1235043"/>
                </a:cubicBezTo>
                <a:cubicBezTo>
                  <a:pt x="640675" y="1156275"/>
                  <a:pt x="592729" y="1084355"/>
                  <a:pt x="471152" y="967915"/>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右中かっこ 70">
            <a:extLst>
              <a:ext uri="{FF2B5EF4-FFF2-40B4-BE49-F238E27FC236}">
                <a16:creationId xmlns:a16="http://schemas.microsoft.com/office/drawing/2014/main" id="{9680004D-3F90-3A55-19D3-3119DB60AFA7}"/>
              </a:ext>
            </a:extLst>
          </p:cNvPr>
          <p:cNvSpPr/>
          <p:nvPr/>
        </p:nvSpPr>
        <p:spPr>
          <a:xfrm>
            <a:off x="5135248" y="3482940"/>
            <a:ext cx="152399" cy="77589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972ADDDF-DF4B-DE47-9962-4D30001127A9}"/>
              </a:ext>
            </a:extLst>
          </p:cNvPr>
          <p:cNvSpPr txBox="1"/>
          <p:nvPr/>
        </p:nvSpPr>
        <p:spPr>
          <a:xfrm>
            <a:off x="5340063" y="3564760"/>
            <a:ext cx="3392971" cy="646331"/>
          </a:xfrm>
          <a:prstGeom prst="rect">
            <a:avLst/>
          </a:prstGeom>
          <a:noFill/>
        </p:spPr>
        <p:txBody>
          <a:bodyPr wrap="square">
            <a:spAutoFit/>
          </a:bodyPr>
          <a:lstStyle/>
          <a:p>
            <a:r>
              <a:rPr kumimoji="1" lang="ja-JP" altLang="en-US" sz="1800" dirty="0">
                <a:latin typeface="ＭＳ Ｐゴシック" panose="020B0600070205080204" pitchFamily="50" charset="-128"/>
                <a:ea typeface="ＭＳ Ｐゴシック" panose="020B0600070205080204" pitchFamily="50" charset="-128"/>
              </a:rPr>
              <a:t>フェーズで実際に行うべき制御をパレート最適解から選択</a:t>
            </a:r>
            <a:endParaRPr lang="ja-JP" altLang="en-US" dirty="0"/>
          </a:p>
        </p:txBody>
      </p:sp>
    </p:spTree>
    <p:extLst>
      <p:ext uri="{BB962C8B-B14F-4D97-AF65-F5344CB8AC3E}">
        <p14:creationId xmlns:p14="http://schemas.microsoft.com/office/powerpoint/2010/main" val="4020593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1CA9B-14E0-8B03-69BB-1EB6B3411E34}"/>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08C73583-62E4-717D-4201-CDB90A7236C8}"/>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アニメーションのイメージ（案）</a:t>
            </a:r>
          </a:p>
        </p:txBody>
      </p:sp>
      <p:sp>
        <p:nvSpPr>
          <p:cNvPr id="6" name="テキスト ボックス 5">
            <a:extLst>
              <a:ext uri="{FF2B5EF4-FFF2-40B4-BE49-F238E27FC236}">
                <a16:creationId xmlns:a16="http://schemas.microsoft.com/office/drawing/2014/main" id="{C74B4DA1-6CE1-47F0-BBF2-CD5313022716}"/>
              </a:ext>
            </a:extLst>
          </p:cNvPr>
          <p:cNvSpPr txBox="1"/>
          <p:nvPr/>
        </p:nvSpPr>
        <p:spPr>
          <a:xfrm>
            <a:off x="332416" y="1358474"/>
            <a:ext cx="6725929" cy="4985980"/>
          </a:xfrm>
          <a:prstGeom prst="rect">
            <a:avLst/>
          </a:prstGeom>
          <a:noFill/>
        </p:spPr>
        <p:txBody>
          <a:bodyPr wrap="square">
            <a:spAutoFit/>
          </a:bodyPr>
          <a:lstStyle/>
          <a:p>
            <a:pPr marL="342900" indent="-342900">
              <a:buFont typeface="Arial" panose="020B0604020202020204" pitchFamily="34" charset="0"/>
              <a:buChar char="•"/>
            </a:pPr>
            <a:r>
              <a:rPr lang="ja-JP" altLang="en-US" sz="2400" dirty="0">
                <a:latin typeface="ＭＳ Ｐゴシック" panose="020B0600070205080204" pitchFamily="50" charset="-128"/>
                <a:ea typeface="ＭＳ Ｐゴシック" panose="020B0600070205080204" pitchFamily="50" charset="-128"/>
              </a:rPr>
              <a:t>ロボットモデルが移動</a:t>
            </a:r>
            <a:endParaRPr lang="en-US" altLang="ja-JP" sz="2400"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おそらく既存のものを流用可能</a:t>
            </a:r>
            <a:endParaRPr lang="en-US" altLang="ja-JP"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同じ地点に配置されたロボットをずらして描画する必要あり</a:t>
            </a:r>
            <a:endParaRPr lang="en-US" altLang="ja-JP" dirty="0">
              <a:latin typeface="ＭＳ Ｐゴシック" panose="020B0600070205080204" pitchFamily="50" charset="-128"/>
              <a:ea typeface="ＭＳ Ｐゴシック" panose="020B0600070205080204" pitchFamily="50" charset="-128"/>
            </a:endParaRPr>
          </a:p>
          <a:p>
            <a:pPr lvl="1"/>
            <a:endParaRPr lang="en-US" altLang="ja-JP" sz="24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400" dirty="0">
                <a:latin typeface="ＭＳ Ｐゴシック" panose="020B0600070205080204" pitchFamily="50" charset="-128"/>
                <a:ea typeface="ＭＳ Ｐゴシック" panose="020B0600070205080204" pitchFamily="50" charset="-128"/>
              </a:rPr>
              <a:t>運搬タスク</a:t>
            </a:r>
            <a:endParaRPr lang="en-US" altLang="ja-JP" sz="2400"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運搬ボックスを複数のロボットで曳く？</a:t>
            </a:r>
            <a:endParaRPr lang="en-US" altLang="ja-JP" dirty="0">
              <a:latin typeface="ＭＳ Ｐゴシック" panose="020B0600070205080204" pitchFamily="50" charset="-128"/>
              <a:ea typeface="ＭＳ Ｐゴシック" panose="020B0600070205080204" pitchFamily="50" charset="-128"/>
            </a:endParaRPr>
          </a:p>
          <a:p>
            <a:endParaRPr lang="en-US" altLang="ja-JP"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400" dirty="0">
                <a:latin typeface="ＭＳ Ｐゴシック" panose="020B0600070205080204" pitchFamily="50" charset="-128"/>
                <a:ea typeface="ＭＳ Ｐゴシック" panose="020B0600070205080204" pitchFamily="50" charset="-128"/>
              </a:rPr>
              <a:t>加工タスク</a:t>
            </a:r>
            <a:endParaRPr lang="en-US" altLang="ja-JP" sz="2400"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数ステップのラフな加工対象の変化モデル</a:t>
            </a:r>
            <a:endParaRPr lang="en-US" altLang="ja-JP"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ロボットの周りにクルクルと作業中マーク</a:t>
            </a:r>
            <a:endParaRPr lang="en-US" altLang="ja-JP"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実際の加工動作はしない</a:t>
            </a:r>
            <a:endParaRPr lang="en-US" altLang="ja-JP" dirty="0">
              <a:latin typeface="ＭＳ Ｐゴシック" panose="020B0600070205080204" pitchFamily="50" charset="-128"/>
              <a:ea typeface="ＭＳ Ｐゴシック" panose="020B0600070205080204" pitchFamily="50" charset="-128"/>
            </a:endParaRPr>
          </a:p>
          <a:p>
            <a:endParaRPr lang="en-US" altLang="ja-JP"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400" dirty="0">
                <a:latin typeface="ＭＳ Ｐゴシック" panose="020B0600070205080204" pitchFamily="50" charset="-128"/>
                <a:ea typeface="ＭＳ Ｐゴシック" panose="020B0600070205080204" pitchFamily="50" charset="-128"/>
              </a:rPr>
              <a:t>ロボットの組み立て</a:t>
            </a:r>
            <a:endParaRPr lang="en-US" altLang="ja-JP" sz="2400"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sz="1800" dirty="0">
                <a:latin typeface="ＭＳ Ｐゴシック" panose="020B0600070205080204" pitchFamily="50" charset="-128"/>
                <a:ea typeface="ＭＳ Ｐゴシック" panose="020B0600070205080204" pitchFamily="50" charset="-128"/>
              </a:rPr>
              <a:t>モジュールが揃ったらボカンと変身</a:t>
            </a:r>
            <a:endParaRPr lang="en-US" altLang="ja-JP"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ロボットの周りにクルクルと作業中マーク</a:t>
            </a:r>
            <a:endParaRPr lang="en-US" altLang="ja-JP"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細かい組み立てアニメーションは行わない</a:t>
            </a:r>
            <a:endParaRPr lang="en-US" altLang="ja-JP" dirty="0">
              <a:latin typeface="ＭＳ Ｐゴシック" panose="020B0600070205080204" pitchFamily="50" charset="-128"/>
              <a:ea typeface="ＭＳ Ｐゴシック" panose="020B0600070205080204" pitchFamily="50" charset="-128"/>
            </a:endParaRPr>
          </a:p>
        </p:txBody>
      </p:sp>
      <p:pic>
        <p:nvPicPr>
          <p:cNvPr id="1026" name="Picture 2" descr="処理中イラスト｜無料イラスト・フリー素材なら「イラストAC」">
            <a:extLst>
              <a:ext uri="{FF2B5EF4-FFF2-40B4-BE49-F238E27FC236}">
                <a16:creationId xmlns:a16="http://schemas.microsoft.com/office/drawing/2014/main" id="{D9962C05-C212-474D-9799-D72D623AF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1" y="3572478"/>
            <a:ext cx="1066368" cy="800364"/>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8330D272-B9A1-4C87-9FC5-6496333B9A7F}"/>
              </a:ext>
            </a:extLst>
          </p:cNvPr>
          <p:cNvPicPr>
            <a:picLocks noChangeAspect="1"/>
          </p:cNvPicPr>
          <p:nvPr/>
        </p:nvPicPr>
        <p:blipFill rotWithShape="1">
          <a:blip r:embed="rId3" cstate="hqprint">
            <a:clrChange>
              <a:clrFrom>
                <a:srgbClr val="B2B2B2"/>
              </a:clrFrom>
              <a:clrTo>
                <a:srgbClr val="B2B2B2">
                  <a:alpha val="0"/>
                </a:srgbClr>
              </a:clrTo>
            </a:clrChange>
            <a:extLst>
              <a:ext uri="{28A0092B-C50C-407E-A947-70E740481C1C}">
                <a14:useLocalDpi xmlns:a14="http://schemas.microsoft.com/office/drawing/2010/main" val="0"/>
              </a:ext>
            </a:extLst>
          </a:blip>
          <a:srcRect l="7525" t="59764" r="53586"/>
          <a:stretch/>
        </p:blipFill>
        <p:spPr>
          <a:xfrm>
            <a:off x="6804096" y="4046747"/>
            <a:ext cx="1620263" cy="1200661"/>
          </a:xfrm>
          <a:prstGeom prst="rect">
            <a:avLst/>
          </a:prstGeom>
        </p:spPr>
      </p:pic>
    </p:spTree>
    <p:extLst>
      <p:ext uri="{BB962C8B-B14F-4D97-AF65-F5344CB8AC3E}">
        <p14:creationId xmlns:p14="http://schemas.microsoft.com/office/powerpoint/2010/main" val="125531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E6BAE-12CE-61B7-BBD5-121457456E4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E290A87-4CFE-C30A-9E2E-1D61B91256E8}"/>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734805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A739E-4E23-10E2-F9C5-D57BE843076E}"/>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5235C542-41AB-5C51-4AF3-33A65BD764AC}"/>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多目的最適化で得られた</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配分プラン</a:t>
            </a:r>
          </a:p>
        </p:txBody>
      </p:sp>
      <p:pic>
        <p:nvPicPr>
          <p:cNvPr id="2" name="Picture 4">
            <a:extLst>
              <a:ext uri="{FF2B5EF4-FFF2-40B4-BE49-F238E27FC236}">
                <a16:creationId xmlns:a16="http://schemas.microsoft.com/office/drawing/2014/main" id="{F20B8283-7949-6274-1278-CAC609C90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5" y="3059625"/>
            <a:ext cx="4517626" cy="34308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0D5D6E2-50FE-3FD4-7255-BD0F93A964A9}"/>
              </a:ext>
            </a:extLst>
          </p:cNvPr>
          <p:cNvSpPr txBox="1"/>
          <p:nvPr/>
        </p:nvSpPr>
        <p:spPr>
          <a:xfrm>
            <a:off x="1968170" y="6346927"/>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運搬効率</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3D9A9F59-BE97-DF05-9D1C-18CE330576A0}"/>
              </a:ext>
            </a:extLst>
          </p:cNvPr>
          <p:cNvSpPr txBox="1"/>
          <p:nvPr/>
        </p:nvSpPr>
        <p:spPr>
          <a:xfrm>
            <a:off x="284202" y="2756551"/>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加工効率</a:t>
            </a:r>
            <a:endParaRPr kumimoji="1" lang="ja-JP" altLang="en-US" dirty="0">
              <a:latin typeface="ＭＳ Ｐゴシック" panose="020B0600070205080204" pitchFamily="50" charset="-128"/>
              <a:ea typeface="ＭＳ Ｐゴシック" panose="020B0600070205080204" pitchFamily="50" charset="-128"/>
            </a:endParaRPr>
          </a:p>
        </p:txBody>
      </p:sp>
      <p:graphicFrame>
        <p:nvGraphicFramePr>
          <p:cNvPr id="7" name="表 6">
            <a:extLst>
              <a:ext uri="{FF2B5EF4-FFF2-40B4-BE49-F238E27FC236}">
                <a16:creationId xmlns:a16="http://schemas.microsoft.com/office/drawing/2014/main" id="{12CD7FA3-D8E8-4A33-CE2E-E6DDA3BECC43}"/>
              </a:ext>
            </a:extLst>
          </p:cNvPr>
          <p:cNvGraphicFramePr>
            <a:graphicFrameLocks noGrp="1"/>
          </p:cNvGraphicFramePr>
          <p:nvPr/>
        </p:nvGraphicFramePr>
        <p:xfrm>
          <a:off x="5274870" y="3208075"/>
          <a:ext cx="3152806" cy="2225040"/>
        </p:xfrm>
        <a:graphic>
          <a:graphicData uri="http://schemas.openxmlformats.org/drawingml/2006/table">
            <a:tbl>
              <a:tblPr firstRow="1" bandRow="1">
                <a:tableStyleId>{5C22544A-7EE6-4342-B048-85BDC9FD1C3A}</a:tableStyleId>
              </a:tblPr>
              <a:tblGrid>
                <a:gridCol w="1139758">
                  <a:extLst>
                    <a:ext uri="{9D8B030D-6E8A-4147-A177-3AD203B41FA5}">
                      <a16:colId xmlns:a16="http://schemas.microsoft.com/office/drawing/2014/main" val="2582532149"/>
                    </a:ext>
                  </a:extLst>
                </a:gridCol>
                <a:gridCol w="503262">
                  <a:extLst>
                    <a:ext uri="{9D8B030D-6E8A-4147-A177-3AD203B41FA5}">
                      <a16:colId xmlns:a16="http://schemas.microsoft.com/office/drawing/2014/main" val="3799366836"/>
                    </a:ext>
                  </a:extLst>
                </a:gridCol>
                <a:gridCol w="503262">
                  <a:extLst>
                    <a:ext uri="{9D8B030D-6E8A-4147-A177-3AD203B41FA5}">
                      <a16:colId xmlns:a16="http://schemas.microsoft.com/office/drawing/2014/main" val="1548344513"/>
                    </a:ext>
                  </a:extLst>
                </a:gridCol>
                <a:gridCol w="503262">
                  <a:extLst>
                    <a:ext uri="{9D8B030D-6E8A-4147-A177-3AD203B41FA5}">
                      <a16:colId xmlns:a16="http://schemas.microsoft.com/office/drawing/2014/main" val="3114899878"/>
                    </a:ext>
                  </a:extLst>
                </a:gridCol>
                <a:gridCol w="503262">
                  <a:extLst>
                    <a:ext uri="{9D8B030D-6E8A-4147-A177-3AD203B41FA5}">
                      <a16:colId xmlns:a16="http://schemas.microsoft.com/office/drawing/2014/main" val="739056895"/>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638062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1</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4007078"/>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383029"/>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811945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ワーム型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1817822"/>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手型</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2</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2511978"/>
                  </a:ext>
                </a:extLst>
              </a:tr>
            </a:tbl>
          </a:graphicData>
        </a:graphic>
      </p:graphicFrame>
      <p:sp>
        <p:nvSpPr>
          <p:cNvPr id="8" name="フリーフォーム: 図形 36">
            <a:extLst>
              <a:ext uri="{FF2B5EF4-FFF2-40B4-BE49-F238E27FC236}">
                <a16:creationId xmlns:a16="http://schemas.microsoft.com/office/drawing/2014/main" id="{4F116F61-68B3-964A-9E06-4698869B683F}"/>
              </a:ext>
            </a:extLst>
          </p:cNvPr>
          <p:cNvSpPr/>
          <p:nvPr/>
        </p:nvSpPr>
        <p:spPr>
          <a:xfrm>
            <a:off x="4564379" y="3048000"/>
            <a:ext cx="2021355" cy="360218"/>
          </a:xfrm>
          <a:custGeom>
            <a:avLst/>
            <a:gdLst>
              <a:gd name="connsiteX0" fmla="*/ 0 w 2290618"/>
              <a:gd name="connsiteY0" fmla="*/ 453290 h 453290"/>
              <a:gd name="connsiteX1" fmla="*/ 1025236 w 2290618"/>
              <a:gd name="connsiteY1" fmla="*/ 708 h 453290"/>
              <a:gd name="connsiteX2" fmla="*/ 2290618 w 2290618"/>
              <a:gd name="connsiteY2" fmla="*/ 370163 h 453290"/>
              <a:gd name="connsiteX0" fmla="*/ 0 w 1791854"/>
              <a:gd name="connsiteY0" fmla="*/ 455745 h 455745"/>
              <a:gd name="connsiteX1" fmla="*/ 1025236 w 1791854"/>
              <a:gd name="connsiteY1" fmla="*/ 3163 h 455745"/>
              <a:gd name="connsiteX2" fmla="*/ 1791854 w 1791854"/>
              <a:gd name="connsiteY2" fmla="*/ 206363 h 455745"/>
              <a:gd name="connsiteX0" fmla="*/ 0 w 1791854"/>
              <a:gd name="connsiteY0" fmla="*/ 382799 h 382799"/>
              <a:gd name="connsiteX1" fmla="*/ 1126836 w 1791854"/>
              <a:gd name="connsiteY1" fmla="*/ 22581 h 382799"/>
              <a:gd name="connsiteX2" fmla="*/ 1791854 w 1791854"/>
              <a:gd name="connsiteY2" fmla="*/ 133417 h 382799"/>
              <a:gd name="connsiteX0" fmla="*/ 0 w 1791854"/>
              <a:gd name="connsiteY0" fmla="*/ 364551 h 364551"/>
              <a:gd name="connsiteX1" fmla="*/ 1126836 w 1791854"/>
              <a:gd name="connsiteY1" fmla="*/ 4333 h 364551"/>
              <a:gd name="connsiteX2" fmla="*/ 1791854 w 1791854"/>
              <a:gd name="connsiteY2" fmla="*/ 115169 h 364551"/>
              <a:gd name="connsiteX0" fmla="*/ 0 w 1727199"/>
              <a:gd name="connsiteY0" fmla="*/ 360218 h 360218"/>
              <a:gd name="connsiteX1" fmla="*/ 1126836 w 1727199"/>
              <a:gd name="connsiteY1" fmla="*/ 0 h 360218"/>
              <a:gd name="connsiteX2" fmla="*/ 1727199 w 1727199"/>
              <a:gd name="connsiteY2" fmla="*/ 157018 h 360218"/>
            </a:gdLst>
            <a:ahLst/>
            <a:cxnLst>
              <a:cxn ang="0">
                <a:pos x="connsiteX0" y="connsiteY0"/>
              </a:cxn>
              <a:cxn ang="0">
                <a:pos x="connsiteX1" y="connsiteY1"/>
              </a:cxn>
              <a:cxn ang="0">
                <a:pos x="connsiteX2" y="connsiteY2"/>
              </a:cxn>
            </a:cxnLst>
            <a:rect l="l" t="t" r="r" b="b"/>
            <a:pathLst>
              <a:path w="1727199" h="360218">
                <a:moveTo>
                  <a:pt x="0" y="360218"/>
                </a:moveTo>
                <a:cubicBezTo>
                  <a:pt x="321733" y="140854"/>
                  <a:pt x="745066" y="13854"/>
                  <a:pt x="1126836" y="0"/>
                </a:cubicBezTo>
                <a:cubicBezTo>
                  <a:pt x="1517842" y="32328"/>
                  <a:pt x="1285393" y="-34637"/>
                  <a:pt x="1727199" y="15701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38">
            <a:extLst>
              <a:ext uri="{FF2B5EF4-FFF2-40B4-BE49-F238E27FC236}">
                <a16:creationId xmlns:a16="http://schemas.microsoft.com/office/drawing/2014/main" id="{7E473D34-7F21-C257-D414-684E69AD868C}"/>
              </a:ext>
            </a:extLst>
          </p:cNvPr>
          <p:cNvSpPr/>
          <p:nvPr/>
        </p:nvSpPr>
        <p:spPr>
          <a:xfrm>
            <a:off x="4005959" y="2626431"/>
            <a:ext cx="4151722" cy="587494"/>
          </a:xfrm>
          <a:custGeom>
            <a:avLst/>
            <a:gdLst>
              <a:gd name="connsiteX0" fmla="*/ 0 w 3645648"/>
              <a:gd name="connsiteY0" fmla="*/ 544800 h 544800"/>
              <a:gd name="connsiteX1" fmla="*/ 3149600 w 3645648"/>
              <a:gd name="connsiteY1" fmla="*/ 9091 h 544800"/>
              <a:gd name="connsiteX2" fmla="*/ 3592945 w 3645648"/>
              <a:gd name="connsiteY2" fmla="*/ 258473 h 544800"/>
              <a:gd name="connsiteX0" fmla="*/ 0 w 3616905"/>
              <a:gd name="connsiteY0" fmla="*/ 589238 h 589238"/>
              <a:gd name="connsiteX1" fmla="*/ 2983345 w 3616905"/>
              <a:gd name="connsiteY1" fmla="*/ 7347 h 589238"/>
              <a:gd name="connsiteX2" fmla="*/ 3592945 w 3616905"/>
              <a:gd name="connsiteY2" fmla="*/ 302911 h 589238"/>
              <a:gd name="connsiteX0" fmla="*/ 0 w 3862368"/>
              <a:gd name="connsiteY0" fmla="*/ 587494 h 587494"/>
              <a:gd name="connsiteX1" fmla="*/ 2983345 w 3862368"/>
              <a:gd name="connsiteY1" fmla="*/ 5603 h 587494"/>
              <a:gd name="connsiteX2" fmla="*/ 3851564 w 3862368"/>
              <a:gd name="connsiteY2" fmla="*/ 375058 h 587494"/>
              <a:gd name="connsiteX0" fmla="*/ 0 w 3907522"/>
              <a:gd name="connsiteY0" fmla="*/ 587494 h 587494"/>
              <a:gd name="connsiteX1" fmla="*/ 2983345 w 3907522"/>
              <a:gd name="connsiteY1" fmla="*/ 5603 h 587494"/>
              <a:gd name="connsiteX2" fmla="*/ 3897746 w 3907522"/>
              <a:gd name="connsiteY2" fmla="*/ 375058 h 587494"/>
              <a:gd name="connsiteX0" fmla="*/ 0 w 3897746"/>
              <a:gd name="connsiteY0" fmla="*/ 587494 h 587494"/>
              <a:gd name="connsiteX1" fmla="*/ 2983345 w 3897746"/>
              <a:gd name="connsiteY1" fmla="*/ 5603 h 587494"/>
              <a:gd name="connsiteX2" fmla="*/ 3897746 w 3897746"/>
              <a:gd name="connsiteY2" fmla="*/ 375058 h 587494"/>
            </a:gdLst>
            <a:ahLst/>
            <a:cxnLst>
              <a:cxn ang="0">
                <a:pos x="connsiteX0" y="connsiteY0"/>
              </a:cxn>
              <a:cxn ang="0">
                <a:pos x="connsiteX1" y="connsiteY1"/>
              </a:cxn>
              <a:cxn ang="0">
                <a:pos x="connsiteX2" y="connsiteY2"/>
              </a:cxn>
            </a:cxnLst>
            <a:rect l="l" t="t" r="r" b="b"/>
            <a:pathLst>
              <a:path w="3897746" h="587494">
                <a:moveTo>
                  <a:pt x="0" y="587494"/>
                </a:moveTo>
                <a:cubicBezTo>
                  <a:pt x="1275388" y="343500"/>
                  <a:pt x="2384521" y="53324"/>
                  <a:pt x="2983345" y="5603"/>
                </a:cubicBezTo>
                <a:cubicBezTo>
                  <a:pt x="3582169" y="-42118"/>
                  <a:pt x="3855412" y="226506"/>
                  <a:pt x="3897746" y="37505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8">
            <a:extLst>
              <a:ext uri="{FF2B5EF4-FFF2-40B4-BE49-F238E27FC236}">
                <a16:creationId xmlns:a16="http://schemas.microsoft.com/office/drawing/2014/main" id="{1D100B9B-C80F-BF19-3D47-CD7CC419B92F}"/>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464F1A8-48D5-5BAC-3CA0-74F63ED8428B}"/>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各モジュールの個数制限を考慮し，運搬効率と加工効率の　　どちらも最大化されるように最適化してた結果</a:t>
            </a:r>
            <a:endParaRPr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417441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C680B-2A8D-3F0E-6545-FBE53861646A}"/>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B93222BF-9CC0-53E2-2D69-4633BE51E5C7}"/>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タスクアロケーション（最適化前）</a:t>
            </a:r>
          </a:p>
        </p:txBody>
      </p:sp>
      <p:sp>
        <p:nvSpPr>
          <p:cNvPr id="3" name="四角形: 角を丸くする 18">
            <a:extLst>
              <a:ext uri="{FF2B5EF4-FFF2-40B4-BE49-F238E27FC236}">
                <a16:creationId xmlns:a16="http://schemas.microsoft.com/office/drawing/2014/main" id="{DFC5DEC5-67B7-E5EE-6687-DFDA43C28344}"/>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D709354-5DA5-FD51-AF6E-E529D7CD1E79}"/>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_break (1)">
            <a:hlinkClick r:id="" action="ppaction://media"/>
            <a:extLst>
              <a:ext uri="{FF2B5EF4-FFF2-40B4-BE49-F238E27FC236}">
                <a16:creationId xmlns:a16="http://schemas.microsoft.com/office/drawing/2014/main" id="{F65E7826-938F-88B9-0ADA-96BED9CAFC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4931" y="2613170"/>
            <a:ext cx="6045200" cy="4030133"/>
          </a:xfrm>
          <a:prstGeom prst="rect">
            <a:avLst/>
          </a:prstGeom>
        </p:spPr>
      </p:pic>
      <p:sp>
        <p:nvSpPr>
          <p:cNvPr id="39" name="テキスト ボックス 38">
            <a:extLst>
              <a:ext uri="{FF2B5EF4-FFF2-40B4-BE49-F238E27FC236}">
                <a16:creationId xmlns:a16="http://schemas.microsoft.com/office/drawing/2014/main" id="{C4C46B42-EB40-59AA-D3F1-2D84BBB901F7}"/>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12483060-FF14-220B-3FFD-9CCC17B2BC9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449278B8-BC65-A889-5143-5EA57004E2D4}"/>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66728DFC-A8FB-7924-13E4-CE6B5E736DCE}"/>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2F06EB5C-FD43-B675-2997-87BAC0491BF7}"/>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0EE1CFBE-2D05-0430-985F-991CB0353EEA}"/>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927BED95-9AF0-DE70-F7A2-BDD2DF75BD02}"/>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1F82DE9D-865B-148D-21B8-EB612AE5934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283AF0B2-5E51-00A4-3253-798E89BF60A5}"/>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A1304D1-CEC3-95B6-7EFE-944A81F5B068}"/>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187913ED-24A2-4E77-4C6E-46D13078F4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31B7DDA5-9064-BB46-1989-569B2A4406B1}"/>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56677BBC-8AEB-A540-5348-FF255571275B}"/>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032114EE-B31F-C4A1-83F5-BC8B2E34AA9A}"/>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C5DA3C90-C999-7530-5D14-EB4B2F0FF60E}"/>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8B802CAC-FC99-9C38-3132-F9FB679FE156}"/>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1000D37D-75A0-A18A-7577-5A690AA0EBC3}"/>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A0EFFA1B-3CFD-0127-4137-3AE4B29736F8}"/>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5961A5D-20BE-6CC4-7FD8-44D7840F81DE}"/>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2E98AD01-D6F6-7F25-494A-04FE5D8B0836}"/>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964D51AC-C861-F2FE-249F-BAF6E0F52F3A}"/>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56DC3A32-F28C-BF03-2ED9-3066341E2BF4}"/>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9368FFE2-285C-A099-0DDE-4D14BAFC693A}"/>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B6D9A399-704F-A483-BB88-7235B3AD68B0}"/>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直線コネクタ 6">
            <a:extLst>
              <a:ext uri="{FF2B5EF4-FFF2-40B4-BE49-F238E27FC236}">
                <a16:creationId xmlns:a16="http://schemas.microsoft.com/office/drawing/2014/main" id="{CE558207-EA43-CF01-8BCC-544DB58452B1}"/>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C622144E-D159-CC16-C34D-FC66CBED0802}"/>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33" name="直線コネクタ 32">
            <a:extLst>
              <a:ext uri="{FF2B5EF4-FFF2-40B4-BE49-F238E27FC236}">
                <a16:creationId xmlns:a16="http://schemas.microsoft.com/office/drawing/2014/main" id="{8D705FBF-93DE-F9BD-D7DB-6646B399B563}"/>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8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44A11-2708-BC04-5B59-B3F267A323E3}"/>
            </a:ext>
          </a:extLst>
        </p:cNvPr>
        <p:cNvGrpSpPr/>
        <p:nvPr/>
      </p:nvGrpSpPr>
      <p:grpSpPr>
        <a:xfrm>
          <a:off x="0" y="0"/>
          <a:ext cx="0" cy="0"/>
          <a:chOff x="0" y="0"/>
          <a:chExt cx="0" cy="0"/>
        </a:xfrm>
      </p:grpSpPr>
      <p:pic>
        <p:nvPicPr>
          <p:cNvPr id="5" name="with_break_opt">
            <a:hlinkClick r:id="" action="ppaction://media"/>
            <a:extLst>
              <a:ext uri="{FF2B5EF4-FFF2-40B4-BE49-F238E27FC236}">
                <a16:creationId xmlns:a16="http://schemas.microsoft.com/office/drawing/2014/main" id="{74C65CA7-56E3-331E-90C4-F644911ED4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131" y="2613170"/>
            <a:ext cx="6048000" cy="4032000"/>
          </a:xfrm>
          <a:prstGeom prst="rect">
            <a:avLst/>
          </a:prstGeom>
        </p:spPr>
      </p:pic>
      <p:sp>
        <p:nvSpPr>
          <p:cNvPr id="51" name="タイトル 1">
            <a:extLst>
              <a:ext uri="{FF2B5EF4-FFF2-40B4-BE49-F238E27FC236}">
                <a16:creationId xmlns:a16="http://schemas.microsoft.com/office/drawing/2014/main" id="{E3D8F2E5-7CC2-33A9-9B5A-E789AC68AD96}"/>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タスクアロケーション（最適化後）</a:t>
            </a:r>
          </a:p>
        </p:txBody>
      </p:sp>
      <p:sp>
        <p:nvSpPr>
          <p:cNvPr id="3" name="四角形: 角を丸くする 18">
            <a:extLst>
              <a:ext uri="{FF2B5EF4-FFF2-40B4-BE49-F238E27FC236}">
                <a16:creationId xmlns:a16="http://schemas.microsoft.com/office/drawing/2014/main" id="{6B5C3139-47F8-8F9F-6AB6-5AB915FE729B}"/>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2910B85-83C5-125F-C98A-FA1B90386B6E}"/>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sp>
        <p:nvSpPr>
          <p:cNvPr id="39" name="テキスト ボックス 38">
            <a:extLst>
              <a:ext uri="{FF2B5EF4-FFF2-40B4-BE49-F238E27FC236}">
                <a16:creationId xmlns:a16="http://schemas.microsoft.com/office/drawing/2014/main" id="{1DA5D2F3-4E7E-11E9-5B3C-C357E6C5335E}"/>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6A4F63-67F3-5707-3302-449D3C877A81}"/>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2499493B-F62C-9202-98DF-11683A64D9DC}"/>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4345967E-BCF8-6F47-3158-0088BD1124AA}"/>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B44A5477-71C6-1DA6-A718-19CD629FB87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73F423D2-DB2A-2DCB-8CDA-659587210377}"/>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3994B09-369C-22BD-5AAC-7B1B3F5EAF16}"/>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BCE35E06-F729-BA10-78EC-7A8C3238A1D6}"/>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E8D18B1A-2B15-2E35-42E6-39CF50A1395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C0B63D02-12B9-1A32-D4E8-E8DD77E8FAE6}"/>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DA6EA7DC-89E3-C27E-5328-7716AC4C54E3}"/>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905F1C8D-82A2-F8A8-1E1E-D67D3E01FD8F}"/>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B8CD8B33-57DE-4B84-A225-8276AEC2A2E1}"/>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5CBD65AD-0B37-8ABC-501F-C083C86DE558}"/>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3AB5739E-4834-C013-5EF9-83C5C64D849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7C01924D-FDE8-4980-4F81-BF8B4970015A}"/>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441024C-9797-3297-7026-63B694F76A11}"/>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CFC78FB2-92BB-8AB1-658E-2F91B977A8EA}"/>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CD2B17D8-6D73-245B-7225-2C0D49D78549}"/>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58479609-2B31-C9AB-5863-37F43286E9F9}"/>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27476566-5CA6-4381-DA99-0073D9B8B603}"/>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A55A50EB-76B1-848F-41F5-371CEAE4EF04}"/>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1DF2FBB8-A18B-EA3D-D07D-E444BF68DF85}"/>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675A148-6D87-98E0-6733-58C21E9AA581}"/>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6" name="直線コネクタ 5">
            <a:extLst>
              <a:ext uri="{FF2B5EF4-FFF2-40B4-BE49-F238E27FC236}">
                <a16:creationId xmlns:a16="http://schemas.microsoft.com/office/drawing/2014/main" id="{2288FE7D-6E12-6187-0844-D9956FB1A6FD}"/>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5541BE04-9F5C-FB6F-18B3-58B2BDB678B6}"/>
              </a:ext>
            </a:extLst>
          </p:cNvPr>
          <p:cNvSpPr txBox="1"/>
          <p:nvPr/>
        </p:nvSpPr>
        <p:spPr>
          <a:xfrm>
            <a:off x="6997224" y="5839196"/>
            <a:ext cx="1797287"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最適化前</a:t>
            </a:r>
            <a:r>
              <a:rPr lang="ja-JP" altLang="en-US" sz="1200" dirty="0">
                <a:latin typeface="ＭＳ Ｐゴシック" panose="020B0600070205080204" pitchFamily="50" charset="-128"/>
                <a:ea typeface="ＭＳ Ｐゴシック" panose="020B0600070205080204" pitchFamily="50" charset="-128"/>
              </a:rPr>
              <a:t>の全タスク終了</a:t>
            </a:r>
          </a:p>
        </p:txBody>
      </p:sp>
      <p:cxnSp>
        <p:nvCxnSpPr>
          <p:cNvPr id="9" name="直線コネクタ 8">
            <a:extLst>
              <a:ext uri="{FF2B5EF4-FFF2-40B4-BE49-F238E27FC236}">
                <a16:creationId xmlns:a16="http://schemas.microsoft.com/office/drawing/2014/main" id="{9EC5792D-7519-CB7B-6669-FC21573C2207}"/>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2A0705A4-B195-D00A-0968-6831786E866D}"/>
              </a:ext>
            </a:extLst>
          </p:cNvPr>
          <p:cNvCxnSpPr>
            <a:cxnSpLocks/>
          </p:cNvCxnSpPr>
          <p:nvPr/>
        </p:nvCxnSpPr>
        <p:spPr>
          <a:xfrm>
            <a:off x="5656733" y="5527382"/>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645CC54B-8723-C527-0478-BA8886AFA34B}"/>
              </a:ext>
            </a:extLst>
          </p:cNvPr>
          <p:cNvCxnSpPr>
            <a:cxnSpLocks/>
          </p:cNvCxnSpPr>
          <p:nvPr/>
        </p:nvCxnSpPr>
        <p:spPr>
          <a:xfrm>
            <a:off x="6918787" y="5764456"/>
            <a:ext cx="0" cy="410363"/>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41B13D49-4E6F-2B2A-4F7D-0AAD4FCDCB89}"/>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39443A25-1F2E-4057-5D28-1B718763627E}"/>
              </a:ext>
            </a:extLst>
          </p:cNvPr>
          <p:cNvCxnSpPr>
            <a:cxnSpLocks/>
          </p:cNvCxnSpPr>
          <p:nvPr/>
        </p:nvCxnSpPr>
        <p:spPr>
          <a:xfrm>
            <a:off x="5656733" y="5527382"/>
            <a:ext cx="0" cy="64800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01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3BAE4-50B0-FD2C-336D-2265963B5F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395C6D6-3F6D-D30D-2C1E-A9F119D5BA95}"/>
              </a:ext>
            </a:extLst>
          </p:cNvPr>
          <p:cNvSpPr>
            <a:spLocks noGrp="1"/>
          </p:cNvSpPr>
          <p:nvPr>
            <p:ph type="title"/>
          </p:nvPr>
        </p:nvSpPr>
        <p:spPr/>
        <p:txBody>
          <a:bodyPr>
            <a:normAutofit/>
          </a:bodyPr>
          <a:lstStyle/>
          <a:p>
            <a:r>
              <a:rPr lang="ja-JP" altLang="en-US" dirty="0">
                <a:latin typeface="ＭＳ Ｐゴシック" panose="020B0600070205080204" pitchFamily="50" charset="-128"/>
                <a:ea typeface="ＭＳ Ｐゴシック" panose="020B0600070205080204" pitchFamily="50" charset="-128"/>
              </a:rPr>
              <a:t>問題設定</a:t>
            </a:r>
            <a:endParaRPr lang="ja-JP" altLang="en-US" sz="2700" dirty="0">
              <a:solidFill>
                <a:srgbClr val="FFFF00"/>
              </a:solidFill>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5B87B904-9D77-A392-586E-A0214058F28D}"/>
              </a:ext>
            </a:extLst>
          </p:cNvPr>
          <p:cNvSpPr>
            <a:spLocks noGrp="1"/>
          </p:cNvSpPr>
          <p:nvPr>
            <p:ph idx="1"/>
          </p:nvPr>
        </p:nvSpPr>
        <p:spPr>
          <a:xfrm>
            <a:off x="310153" y="1909761"/>
            <a:ext cx="8667346" cy="4686247"/>
          </a:xfrm>
        </p:spPr>
        <p:txBody>
          <a:bodyPr>
            <a:normAutofit/>
          </a:bodyPr>
          <a:lstStyle/>
          <a:p>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モジュール</a:t>
            </a:r>
            <a:r>
              <a:rPr lang="ja-JP" altLang="en-US" sz="1800" dirty="0">
                <a:solidFill>
                  <a:srgbClr val="212121"/>
                </a:solidFill>
                <a:highlight>
                  <a:srgbClr val="FFFFFF"/>
                </a:highlight>
                <a:latin typeface="ＭＳ Ｐゴシック" panose="020B0600070205080204" pitchFamily="50" charset="-128"/>
                <a:ea typeface="ＭＳ Ｐゴシック" panose="020B0600070205080204" pitchFamily="50" charset="-128"/>
              </a:rPr>
              <a:t>（</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個数制限</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バッテリー容量</a:t>
            </a:r>
            <a:r>
              <a:rPr lang="en-US" altLang="ja-JP" sz="1800" b="0" i="0" dirty="0">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故障シナリオ</a:t>
            </a:r>
            <a:r>
              <a:rPr lang="ja-JP" altLang="en-US" sz="1800" dirty="0">
                <a:highlight>
                  <a:srgbClr val="FFFFFF"/>
                </a:highlight>
                <a:latin typeface="ＭＳ Ｐゴシック" panose="020B0600070205080204" pitchFamily="50" charset="-128"/>
                <a:ea typeface="ＭＳ Ｐゴシック" panose="020B0600070205080204" pitchFamily="50" charset="-128"/>
              </a:rPr>
              <a:t>）</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Body </a:t>
            </a: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Limb </a:t>
            </a:r>
          </a:p>
          <a:p>
            <a:pPr>
              <a:spcBef>
                <a:spcPts val="2400"/>
              </a:spcBef>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ロボット</a:t>
            </a:r>
            <a:r>
              <a:rPr lang="ja-JP" altLang="en-US" sz="1800" dirty="0">
                <a:solidFill>
                  <a:srgbClr val="212121"/>
                </a:solidFill>
                <a:highlight>
                  <a:srgbClr val="FFFFFF"/>
                </a:highlight>
                <a:latin typeface="ＭＳ Ｐゴシック" panose="020B0600070205080204" pitchFamily="50" charset="-128"/>
                <a:ea typeface="ＭＳ Ｐゴシック" panose="020B0600070205080204" pitchFamily="50" charset="-128"/>
              </a:rPr>
              <a:t>（構成モジュール</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加工</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運搬</a:t>
            </a:r>
            <a:r>
              <a:rPr lang="en-US" altLang="ja-JP" sz="1800" b="0" i="0" dirty="0">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移動能力</a:t>
            </a:r>
            <a:r>
              <a:rPr lang="ja-JP" altLang="en-US" sz="1800" dirty="0">
                <a:highlight>
                  <a:srgbClr val="FFFFFF"/>
                </a:highlight>
                <a:latin typeface="ＭＳ Ｐゴシック" panose="020B0600070205080204" pitchFamily="50" charset="-128"/>
                <a:ea typeface="ＭＳ Ｐゴシック" panose="020B0600070205080204" pitchFamily="50" charset="-128"/>
              </a:rPr>
              <a:t>）</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TWSH </a:t>
            </a: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QWSH </a:t>
            </a:r>
          </a:p>
          <a:p>
            <a:pPr>
              <a:spcBef>
                <a:spcPts val="2400"/>
              </a:spcBef>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タスク</a:t>
            </a:r>
            <a:r>
              <a:rPr lang="ja-JP" altLang="en-US" sz="1800" dirty="0">
                <a:solidFill>
                  <a:srgbClr val="212121"/>
                </a:solidFill>
                <a:highlight>
                  <a:srgbClr val="FFFFFF"/>
                </a:highlight>
                <a:latin typeface="ＭＳ Ｐゴシック" panose="020B0600070205080204" pitchFamily="50" charset="-128"/>
                <a:ea typeface="ＭＳ Ｐゴシック" panose="020B0600070205080204" pitchFamily="50" charset="-128"/>
              </a:rPr>
              <a:t>（必要合計能力</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前提タスク</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総工数</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現場座標</a:t>
            </a:r>
            <a:r>
              <a:rPr lang="ja-JP" altLang="en-US" sz="1800" dirty="0">
                <a:highlight>
                  <a:srgbClr val="FFFFFF"/>
                </a:highlight>
                <a:latin typeface="ＭＳ Ｐゴシック" panose="020B0600070205080204" pitchFamily="50" charset="-128"/>
                <a:ea typeface="ＭＳ Ｐゴシック" panose="020B0600070205080204" pitchFamily="50" charset="-128"/>
              </a:rPr>
              <a:t>）</a:t>
            </a:r>
            <a:endParaRPr lang="en-US" altLang="ja-JP" sz="1800"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spcBef>
                <a:spcPts val="600"/>
              </a:spcBef>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運搬</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spcBef>
                <a:spcPts val="600"/>
              </a:spcBef>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加工</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6" name="図 5">
            <a:extLst>
              <a:ext uri="{FF2B5EF4-FFF2-40B4-BE49-F238E27FC236}">
                <a16:creationId xmlns:a16="http://schemas.microsoft.com/office/drawing/2014/main" id="{D3FF1C44-3F4E-9952-05DC-839D2F317E34}"/>
              </a:ext>
            </a:extLst>
          </p:cNvPr>
          <p:cNvPicPr>
            <a:picLocks noChangeAspect="1"/>
          </p:cNvPicPr>
          <p:nvPr/>
        </p:nvPicPr>
        <p:blipFill rotWithShape="1">
          <a:blip r:embed="rId2">
            <a:extLst>
              <a:ext uri="{28A0092B-C50C-407E-A947-70E740481C1C}">
                <a14:useLocalDpi xmlns:a14="http://schemas.microsoft.com/office/drawing/2010/main" val="0"/>
              </a:ext>
            </a:extLst>
          </a:blip>
          <a:srcRect l="52099" t="57268" r="2626"/>
          <a:stretch/>
        </p:blipFill>
        <p:spPr>
          <a:xfrm>
            <a:off x="5778312" y="384571"/>
            <a:ext cx="2007869" cy="1357313"/>
          </a:xfrm>
          <a:prstGeom prst="rect">
            <a:avLst/>
          </a:prstGeom>
        </p:spPr>
      </p:pic>
      <p:sp>
        <p:nvSpPr>
          <p:cNvPr id="8" name="四角形: 角を丸くする 7">
            <a:extLst>
              <a:ext uri="{FF2B5EF4-FFF2-40B4-BE49-F238E27FC236}">
                <a16:creationId xmlns:a16="http://schemas.microsoft.com/office/drawing/2014/main" id="{AA816F19-3DE4-5F4F-6037-8E59F9EC87CA}"/>
              </a:ext>
            </a:extLst>
          </p:cNvPr>
          <p:cNvSpPr/>
          <p:nvPr/>
        </p:nvSpPr>
        <p:spPr>
          <a:xfrm>
            <a:off x="6608690" y="817960"/>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四角形: 角を丸くする 8">
            <a:extLst>
              <a:ext uri="{FF2B5EF4-FFF2-40B4-BE49-F238E27FC236}">
                <a16:creationId xmlns:a16="http://schemas.microsoft.com/office/drawing/2014/main" id="{18D916E9-81BC-8A34-AAEA-30B6234C6BF4}"/>
              </a:ext>
            </a:extLst>
          </p:cNvPr>
          <p:cNvSpPr/>
          <p:nvPr/>
        </p:nvSpPr>
        <p:spPr>
          <a:xfrm>
            <a:off x="6330084" y="503635"/>
            <a:ext cx="542925" cy="3143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四角形: 角を丸くする 10">
            <a:extLst>
              <a:ext uri="{FF2B5EF4-FFF2-40B4-BE49-F238E27FC236}">
                <a16:creationId xmlns:a16="http://schemas.microsoft.com/office/drawing/2014/main" id="{F067C18B-4AFA-023C-B308-754060A90424}"/>
              </a:ext>
            </a:extLst>
          </p:cNvPr>
          <p:cNvSpPr/>
          <p:nvPr/>
        </p:nvSpPr>
        <p:spPr>
          <a:xfrm>
            <a:off x="6030047" y="613174"/>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四角形: 角を丸くする 11">
            <a:extLst>
              <a:ext uri="{FF2B5EF4-FFF2-40B4-BE49-F238E27FC236}">
                <a16:creationId xmlns:a16="http://schemas.microsoft.com/office/drawing/2014/main" id="{65909BB1-AF37-67AD-7DB0-8A042A261E3D}"/>
              </a:ext>
            </a:extLst>
          </p:cNvPr>
          <p:cNvSpPr/>
          <p:nvPr/>
        </p:nvSpPr>
        <p:spPr>
          <a:xfrm>
            <a:off x="6330084" y="1379939"/>
            <a:ext cx="442913" cy="4190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AE74FEF1-C1EC-D3F3-1281-49456F1DBD75}"/>
              </a:ext>
            </a:extLst>
          </p:cNvPr>
          <p:cNvSpPr txBox="1"/>
          <p:nvPr/>
        </p:nvSpPr>
        <p:spPr>
          <a:xfrm>
            <a:off x="2511784" y="2345403"/>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err="1">
                <a:solidFill>
                  <a:srgbClr val="212121"/>
                </a:solidFill>
                <a:highlight>
                  <a:srgbClr val="FFFFFF"/>
                </a:highlight>
                <a:latin typeface="Roboto" panose="02000000000000000000" pitchFamily="2" charset="0"/>
              </a:rPr>
              <a:t>EndE</a:t>
            </a:r>
            <a:endParaRPr lang="en-US" altLang="ja-JP" sz="2400"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Wheel </a:t>
            </a:r>
          </a:p>
        </p:txBody>
      </p:sp>
      <p:sp>
        <p:nvSpPr>
          <p:cNvPr id="17" name="テキスト ボックス 16">
            <a:extLst>
              <a:ext uri="{FF2B5EF4-FFF2-40B4-BE49-F238E27FC236}">
                <a16:creationId xmlns:a16="http://schemas.microsoft.com/office/drawing/2014/main" id="{A8FC3B6F-3055-55D2-91A4-9024585B7E83}"/>
              </a:ext>
            </a:extLst>
          </p:cNvPr>
          <p:cNvSpPr txBox="1"/>
          <p:nvPr/>
        </p:nvSpPr>
        <p:spPr>
          <a:xfrm>
            <a:off x="2323163"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TWDH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QWDH </a:t>
            </a:r>
          </a:p>
        </p:txBody>
      </p:sp>
      <p:sp>
        <p:nvSpPr>
          <p:cNvPr id="18" name="テキスト ボックス 17">
            <a:extLst>
              <a:ext uri="{FF2B5EF4-FFF2-40B4-BE49-F238E27FC236}">
                <a16:creationId xmlns:a16="http://schemas.microsoft.com/office/drawing/2014/main" id="{95D0EB3F-7D40-FE19-8190-FE5BEBEF3A75}"/>
              </a:ext>
            </a:extLst>
          </p:cNvPr>
          <p:cNvSpPr txBox="1"/>
          <p:nvPr/>
        </p:nvSpPr>
        <p:spPr>
          <a:xfrm>
            <a:off x="4211896"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Dragon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Minimal </a:t>
            </a:r>
          </a:p>
        </p:txBody>
      </p:sp>
      <p:pic>
        <p:nvPicPr>
          <p:cNvPr id="19" name="Picture 2">
            <a:extLst>
              <a:ext uri="{FF2B5EF4-FFF2-40B4-BE49-F238E27FC236}">
                <a16:creationId xmlns:a16="http://schemas.microsoft.com/office/drawing/2014/main" id="{D66600EA-D863-50AF-795E-B2CDB9086E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2" t="20120" r="16966" b="7029"/>
          <a:stretch/>
        </p:blipFill>
        <p:spPr bwMode="auto">
          <a:xfrm>
            <a:off x="6608690" y="3723651"/>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8EBEF704-F2D9-4478-E192-3D38B9784951}"/>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6553396" y="2235475"/>
            <a:ext cx="1888729" cy="1325563"/>
          </a:xfrm>
          <a:prstGeom prst="ellipse">
            <a:avLst/>
          </a:prstGeom>
          <a:ln>
            <a:noFill/>
          </a:ln>
          <a:effectLst>
            <a:softEdge rad="112500"/>
          </a:effectLst>
        </p:spPr>
      </p:pic>
      <p:sp>
        <p:nvSpPr>
          <p:cNvPr id="22" name="テキスト ボックス 21">
            <a:extLst>
              <a:ext uri="{FF2B5EF4-FFF2-40B4-BE49-F238E27FC236}">
                <a16:creationId xmlns:a16="http://schemas.microsoft.com/office/drawing/2014/main" id="{1DEC4FFB-644A-3D73-DB7C-F84EEC77D756}"/>
              </a:ext>
            </a:extLst>
          </p:cNvPr>
          <p:cNvSpPr txBox="1"/>
          <p:nvPr/>
        </p:nvSpPr>
        <p:spPr>
          <a:xfrm>
            <a:off x="7609078" y="3297859"/>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23" name="テキスト ボックス 22">
            <a:extLst>
              <a:ext uri="{FF2B5EF4-FFF2-40B4-BE49-F238E27FC236}">
                <a16:creationId xmlns:a16="http://schemas.microsoft.com/office/drawing/2014/main" id="{AFD059D2-3052-F868-9548-59CF271A9393}"/>
              </a:ext>
            </a:extLst>
          </p:cNvPr>
          <p:cNvSpPr txBox="1"/>
          <p:nvPr/>
        </p:nvSpPr>
        <p:spPr>
          <a:xfrm>
            <a:off x="7771214" y="4415425"/>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pic>
        <p:nvPicPr>
          <p:cNvPr id="4" name="Picture 4">
            <a:extLst>
              <a:ext uri="{FF2B5EF4-FFF2-40B4-BE49-F238E27FC236}">
                <a16:creationId xmlns:a16="http://schemas.microsoft.com/office/drawing/2014/main" id="{15D2AB8D-D276-8C57-E262-DD6D796CA2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6" b="12054"/>
          <a:stretch/>
        </p:blipFill>
        <p:spPr bwMode="auto">
          <a:xfrm>
            <a:off x="2960649" y="5263216"/>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AF8B69DE-00CF-CD10-386D-84DA1BBE74E9}"/>
              </a:ext>
            </a:extLst>
          </p:cNvPr>
          <p:cNvPicPr>
            <a:picLocks noChangeAspect="1"/>
          </p:cNvPicPr>
          <p:nvPr/>
        </p:nvPicPr>
        <p:blipFill>
          <a:blip r:embed="rId5"/>
          <a:srcRect l="15423" r="24438"/>
          <a:stretch/>
        </p:blipFill>
        <p:spPr>
          <a:xfrm>
            <a:off x="6259746" y="5036033"/>
            <a:ext cx="1297041" cy="1582412"/>
          </a:xfrm>
          <a:prstGeom prst="ellipse">
            <a:avLst/>
          </a:prstGeom>
          <a:ln>
            <a:noFill/>
          </a:ln>
          <a:effectLst>
            <a:softEdge rad="112500"/>
          </a:effectLst>
        </p:spPr>
      </p:pic>
      <p:sp>
        <p:nvSpPr>
          <p:cNvPr id="7" name="テキスト ボックス 6">
            <a:extLst>
              <a:ext uri="{FF2B5EF4-FFF2-40B4-BE49-F238E27FC236}">
                <a16:creationId xmlns:a16="http://schemas.microsoft.com/office/drawing/2014/main" id="{39813B00-5C2D-7807-0AD2-0E0525A15DE1}"/>
              </a:ext>
            </a:extLst>
          </p:cNvPr>
          <p:cNvSpPr txBox="1"/>
          <p:nvPr/>
        </p:nvSpPr>
        <p:spPr>
          <a:xfrm>
            <a:off x="3646721" y="6393747"/>
            <a:ext cx="1953865"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 name="テキスト ボックス 9">
            <a:extLst>
              <a:ext uri="{FF2B5EF4-FFF2-40B4-BE49-F238E27FC236}">
                <a16:creationId xmlns:a16="http://schemas.microsoft.com/office/drawing/2014/main" id="{08A9A3D3-3FCB-2AA6-AF34-E03FBFD560E4}"/>
              </a:ext>
            </a:extLst>
          </p:cNvPr>
          <p:cNvSpPr txBox="1"/>
          <p:nvPr/>
        </p:nvSpPr>
        <p:spPr>
          <a:xfrm>
            <a:off x="6777596" y="6408949"/>
            <a:ext cx="1540742"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太陽光発電</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11822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タスクアロケーションの問題設定</a:t>
            </a:r>
          </a:p>
        </p:txBody>
      </p:sp>
      <p:pic>
        <p:nvPicPr>
          <p:cNvPr id="1026" name="Picture 2">
            <a:extLst>
              <a:ext uri="{FF2B5EF4-FFF2-40B4-BE49-F238E27FC236}">
                <a16:creationId xmlns:a16="http://schemas.microsoft.com/office/drawing/2014/main" id="{A75D84D1-D6DF-99F3-1E84-65ACD4A21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52" t="20120" r="16966" b="7029"/>
          <a:stretch/>
        </p:blipFill>
        <p:spPr bwMode="auto">
          <a:xfrm>
            <a:off x="5778587" y="5803523"/>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3FF584-B2FB-4309-B06F-32CE0538B8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b="12054"/>
          <a:stretch/>
        </p:blipFill>
        <p:spPr bwMode="auto">
          <a:xfrm>
            <a:off x="4747262" y="2747962"/>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3" name="正方形/長方形 52">
            <a:extLst>
              <a:ext uri="{FF2B5EF4-FFF2-40B4-BE49-F238E27FC236}">
                <a16:creationId xmlns:a16="http://schemas.microsoft.com/office/drawing/2014/main" id="{B408597D-6AC0-AD17-9F1C-22E752791A36}"/>
              </a:ext>
            </a:extLst>
          </p:cNvPr>
          <p:cNvSpPr/>
          <p:nvPr/>
        </p:nvSpPr>
        <p:spPr>
          <a:xfrm>
            <a:off x="301761" y="1376499"/>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モジュールの種類</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Body</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p>
          <a:p>
            <a:pPr marL="452438" lvl="1" indent="-282575">
              <a:buFont typeface="Wingdings" panose="05000000000000000000" pitchFamily="2" charset="2"/>
              <a:buChar char="Ø"/>
            </a:pPr>
            <a:r>
              <a:rPr lang="en-US" altLang="ja-JP"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p>
        </p:txBody>
      </p:sp>
      <p:pic>
        <p:nvPicPr>
          <p:cNvPr id="54" name="図 53">
            <a:extLst>
              <a:ext uri="{FF2B5EF4-FFF2-40B4-BE49-F238E27FC236}">
                <a16:creationId xmlns:a16="http://schemas.microsoft.com/office/drawing/2014/main" id="{6FFA2B74-70B0-119B-8B3D-19F3764CE8C2}"/>
              </a:ext>
            </a:extLst>
          </p:cNvPr>
          <p:cNvPicPr>
            <a:picLocks noChangeAspect="1"/>
          </p:cNvPicPr>
          <p:nvPr/>
        </p:nvPicPr>
        <p:blipFill rotWithShape="1">
          <a:blip r:embed="rId4">
            <a:extLst>
              <a:ext uri="{28A0092B-C50C-407E-A947-70E740481C1C}">
                <a14:useLocalDpi xmlns:a14="http://schemas.microsoft.com/office/drawing/2010/main" val="0"/>
              </a:ext>
            </a:extLst>
          </a:blip>
          <a:srcRect l="5353" t="59764" r="53585"/>
          <a:stretch/>
        </p:blipFill>
        <p:spPr>
          <a:xfrm>
            <a:off x="3841694" y="4628534"/>
            <a:ext cx="1888729" cy="1325563"/>
          </a:xfrm>
          <a:prstGeom prst="ellipse">
            <a:avLst/>
          </a:prstGeom>
          <a:ln>
            <a:noFill/>
          </a:ln>
          <a:effectLst>
            <a:softEdge rad="112500"/>
          </a:effectLst>
        </p:spPr>
      </p:pic>
      <p:pic>
        <p:nvPicPr>
          <p:cNvPr id="55" name="Picture 2">
            <a:extLst>
              <a:ext uri="{FF2B5EF4-FFF2-40B4-BE49-F238E27FC236}">
                <a16:creationId xmlns:a16="http://schemas.microsoft.com/office/drawing/2014/main" id="{1280D617-0CDB-03E7-1396-EDC68AA7B8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41" t="7357" r="20959" b="18643"/>
          <a:stretch/>
        </p:blipFill>
        <p:spPr bwMode="auto">
          <a:xfrm>
            <a:off x="1652662" y="2040974"/>
            <a:ext cx="1665195" cy="114644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B5BC0E2C-7726-F703-ADA2-5DB50DC3A2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98" t="11851" r="26327" b="11396"/>
          <a:stretch/>
        </p:blipFill>
        <p:spPr bwMode="auto">
          <a:xfrm>
            <a:off x="2784070" y="2988274"/>
            <a:ext cx="1665195" cy="11482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15364E41-3851-4805-98C2-B822867F100F}"/>
              </a:ext>
            </a:extLst>
          </p:cNvPr>
          <p:cNvSpPr txBox="1"/>
          <p:nvPr/>
        </p:nvSpPr>
        <p:spPr>
          <a:xfrm>
            <a:off x="2674954" y="2564194"/>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58" name="テキスト ボックス 57">
            <a:extLst>
              <a:ext uri="{FF2B5EF4-FFF2-40B4-BE49-F238E27FC236}">
                <a16:creationId xmlns:a16="http://schemas.microsoft.com/office/drawing/2014/main" id="{C43BCC16-2417-F089-6C29-8A369054CFEB}"/>
              </a:ext>
            </a:extLst>
          </p:cNvPr>
          <p:cNvSpPr txBox="1"/>
          <p:nvPr/>
        </p:nvSpPr>
        <p:spPr>
          <a:xfrm>
            <a:off x="3715685" y="35872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59" name="図 58">
            <a:extLst>
              <a:ext uri="{FF2B5EF4-FFF2-40B4-BE49-F238E27FC236}">
                <a16:creationId xmlns:a16="http://schemas.microsoft.com/office/drawing/2014/main" id="{F89BE26B-9A40-1CAE-FC55-19CA33DE9E37}"/>
              </a:ext>
            </a:extLst>
          </p:cNvPr>
          <p:cNvPicPr>
            <a:picLocks noChangeAspect="1"/>
          </p:cNvPicPr>
          <p:nvPr/>
        </p:nvPicPr>
        <p:blipFill rotWithShape="1">
          <a:blip r:embed="rId7"/>
          <a:srcRect l="16237" t="11826" r="16725" b="29754"/>
          <a:stretch/>
        </p:blipFill>
        <p:spPr>
          <a:xfrm>
            <a:off x="786898" y="3007715"/>
            <a:ext cx="1617785" cy="1128806"/>
          </a:xfrm>
          <a:prstGeom prst="ellipse">
            <a:avLst/>
          </a:prstGeom>
          <a:ln>
            <a:noFill/>
          </a:ln>
          <a:effectLst>
            <a:softEdge rad="112500"/>
          </a:effectLst>
        </p:spPr>
      </p:pic>
      <p:sp>
        <p:nvSpPr>
          <p:cNvPr id="60" name="テキスト ボックス 59">
            <a:extLst>
              <a:ext uri="{FF2B5EF4-FFF2-40B4-BE49-F238E27FC236}">
                <a16:creationId xmlns:a16="http://schemas.microsoft.com/office/drawing/2014/main" id="{E0030825-D7E4-34B7-2DE3-99A16B84D1AD}"/>
              </a:ext>
            </a:extLst>
          </p:cNvPr>
          <p:cNvSpPr txBox="1"/>
          <p:nvPr/>
        </p:nvSpPr>
        <p:spPr>
          <a:xfrm>
            <a:off x="1893538" y="3765387"/>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sp>
        <p:nvSpPr>
          <p:cNvPr id="63" name="正方形/長方形 62">
            <a:extLst>
              <a:ext uri="{FF2B5EF4-FFF2-40B4-BE49-F238E27FC236}">
                <a16:creationId xmlns:a16="http://schemas.microsoft.com/office/drawing/2014/main" id="{C7BC3E04-46B8-A3B0-50D6-E2644DADF821}"/>
              </a:ext>
            </a:extLst>
          </p:cNvPr>
          <p:cNvSpPr/>
          <p:nvPr/>
        </p:nvSpPr>
        <p:spPr>
          <a:xfrm>
            <a:off x="4952761" y="1341373"/>
            <a:ext cx="3627357"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想定する作業目標</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インフレータブル構造物の建設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太陽光発電施設の建設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通信施設の建設</a:t>
            </a:r>
          </a:p>
          <a:p>
            <a:pPr marL="452438" lvl="1" indent="-282575">
              <a:buFont typeface="Wingdings" panose="05000000000000000000" pitchFamily="2" charset="2"/>
              <a:buChar char="Ø"/>
            </a:pP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29" name="図 1028">
            <a:extLst>
              <a:ext uri="{FF2B5EF4-FFF2-40B4-BE49-F238E27FC236}">
                <a16:creationId xmlns:a16="http://schemas.microsoft.com/office/drawing/2014/main" id="{99877B8B-9229-CFC8-2ADF-FFEE895A3506}"/>
              </a:ext>
            </a:extLst>
          </p:cNvPr>
          <p:cNvPicPr>
            <a:picLocks noChangeAspect="1"/>
          </p:cNvPicPr>
          <p:nvPr/>
        </p:nvPicPr>
        <p:blipFill>
          <a:blip r:embed="rId8"/>
          <a:srcRect l="15423" r="24438"/>
          <a:stretch/>
        </p:blipFill>
        <p:spPr>
          <a:xfrm>
            <a:off x="7074226" y="2441914"/>
            <a:ext cx="1297041" cy="1582412"/>
          </a:xfrm>
          <a:prstGeom prst="ellipse">
            <a:avLst/>
          </a:prstGeom>
          <a:ln>
            <a:noFill/>
          </a:ln>
          <a:effectLst>
            <a:softEdge rad="112500"/>
          </a:effectLst>
        </p:spPr>
      </p:pic>
      <p:sp>
        <p:nvSpPr>
          <p:cNvPr id="1031" name="テキスト ボックス 1030">
            <a:extLst>
              <a:ext uri="{FF2B5EF4-FFF2-40B4-BE49-F238E27FC236}">
                <a16:creationId xmlns:a16="http://schemas.microsoft.com/office/drawing/2014/main" id="{642C2E5F-7421-9F2C-1EE5-37CDCEC4754F}"/>
              </a:ext>
            </a:extLst>
          </p:cNvPr>
          <p:cNvSpPr txBox="1"/>
          <p:nvPr/>
        </p:nvSpPr>
        <p:spPr>
          <a:xfrm>
            <a:off x="5433334" y="3878493"/>
            <a:ext cx="1953865"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2" name="テキスト ボックス 1031">
            <a:extLst>
              <a:ext uri="{FF2B5EF4-FFF2-40B4-BE49-F238E27FC236}">
                <a16:creationId xmlns:a16="http://schemas.microsoft.com/office/drawing/2014/main" id="{C5E2DC84-E218-5046-A24A-7F474253874C}"/>
              </a:ext>
            </a:extLst>
          </p:cNvPr>
          <p:cNvSpPr txBox="1"/>
          <p:nvPr/>
        </p:nvSpPr>
        <p:spPr>
          <a:xfrm>
            <a:off x="7592076" y="3814830"/>
            <a:ext cx="1540742"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太陽光発電</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3" name="正方形/長方形 1032">
            <a:extLst>
              <a:ext uri="{FF2B5EF4-FFF2-40B4-BE49-F238E27FC236}">
                <a16:creationId xmlns:a16="http://schemas.microsoft.com/office/drawing/2014/main" id="{F25E55CA-CA73-378A-AC07-C9729312439A}"/>
              </a:ext>
            </a:extLst>
          </p:cNvPr>
          <p:cNvSpPr/>
          <p:nvPr/>
        </p:nvSpPr>
        <p:spPr>
          <a:xfrm>
            <a:off x="298858" y="4524941"/>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ロボットの種類</a:t>
            </a: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sz="1800" dirty="0">
              <a:latin typeface="ＭＳ Ｐゴシック" panose="020B0600070205080204" pitchFamily="50" charset="-128"/>
              <a:ea typeface="ＭＳ Ｐゴシック" panose="020B0600070205080204" pitchFamily="50" charset="-128"/>
            </a:endParaRPr>
          </a:p>
        </p:txBody>
      </p:sp>
      <p:sp>
        <p:nvSpPr>
          <p:cNvPr id="1037" name="テキスト ボックス 1036">
            <a:extLst>
              <a:ext uri="{FF2B5EF4-FFF2-40B4-BE49-F238E27FC236}">
                <a16:creationId xmlns:a16="http://schemas.microsoft.com/office/drawing/2014/main" id="{61DB758F-7FA1-A78F-2ECE-18E484905512}"/>
              </a:ext>
            </a:extLst>
          </p:cNvPr>
          <p:cNvSpPr txBox="1"/>
          <p:nvPr/>
        </p:nvSpPr>
        <p:spPr>
          <a:xfrm>
            <a:off x="1751744" y="4980231"/>
            <a:ext cx="2201267" cy="646331"/>
          </a:xfrm>
          <a:prstGeom prst="rect">
            <a:avLst/>
          </a:prstGeom>
          <a:noFill/>
        </p:spPr>
        <p:txBody>
          <a:bodyPr wrap="square">
            <a:spAutoFit/>
          </a:bodyPr>
          <a:lstStyle/>
          <a:p>
            <a:pPr lvl="1">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ドラゴン型</a:t>
            </a:r>
            <a:endParaRPr kumimoji="1" lang="en-US" altLang="ja-JP" sz="1800" dirty="0">
              <a:latin typeface="ＭＳ Ｐゴシック" panose="020B0600070205080204" pitchFamily="50" charset="-128"/>
              <a:ea typeface="ＭＳ Ｐゴシック" panose="020B0600070205080204" pitchFamily="50" charset="-128"/>
            </a:endParaRPr>
          </a:p>
          <a:p>
            <a:pPr lvl="1">
              <a:spcAft>
                <a:spcPts val="1200"/>
              </a:spcAft>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ミニマル型</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39" name="Picture 10">
            <a:extLst>
              <a:ext uri="{FF2B5EF4-FFF2-40B4-BE49-F238E27FC236}">
                <a16:creationId xmlns:a16="http://schemas.microsoft.com/office/drawing/2014/main" id="{B939AA98-4297-4F4F-3A6B-470CD7C743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158" r="19157" b="12315"/>
          <a:stretch/>
        </p:blipFill>
        <p:spPr bwMode="auto">
          <a:xfrm>
            <a:off x="6635141" y="4509492"/>
            <a:ext cx="1969293" cy="141278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40" name="テキスト ボックス 1039">
            <a:extLst>
              <a:ext uri="{FF2B5EF4-FFF2-40B4-BE49-F238E27FC236}">
                <a16:creationId xmlns:a16="http://schemas.microsoft.com/office/drawing/2014/main" id="{E0C3CF2D-AD42-5127-CEDE-D65A42C991C5}"/>
              </a:ext>
            </a:extLst>
          </p:cNvPr>
          <p:cNvSpPr txBox="1"/>
          <p:nvPr/>
        </p:nvSpPr>
        <p:spPr>
          <a:xfrm>
            <a:off x="4897376" y="5690918"/>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1043" name="テキスト ボックス 1042">
            <a:extLst>
              <a:ext uri="{FF2B5EF4-FFF2-40B4-BE49-F238E27FC236}">
                <a16:creationId xmlns:a16="http://schemas.microsoft.com/office/drawing/2014/main" id="{6756F34E-6377-59CC-CF8D-00B411686FDF}"/>
              </a:ext>
            </a:extLst>
          </p:cNvPr>
          <p:cNvSpPr txBox="1"/>
          <p:nvPr/>
        </p:nvSpPr>
        <p:spPr>
          <a:xfrm>
            <a:off x="7488183" y="6334076"/>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
        <p:nvSpPr>
          <p:cNvPr id="1044" name="テキスト ボックス 1043">
            <a:extLst>
              <a:ext uri="{FF2B5EF4-FFF2-40B4-BE49-F238E27FC236}">
                <a16:creationId xmlns:a16="http://schemas.microsoft.com/office/drawing/2014/main" id="{CACD4B8A-7C93-19B1-CF7B-804A2CB0295C}"/>
              </a:ext>
            </a:extLst>
          </p:cNvPr>
          <p:cNvSpPr txBox="1"/>
          <p:nvPr/>
        </p:nvSpPr>
        <p:spPr>
          <a:xfrm>
            <a:off x="7649057" y="5479471"/>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ミニマル型</a:t>
            </a:r>
          </a:p>
        </p:txBody>
      </p:sp>
    </p:spTree>
    <p:extLst>
      <p:ext uri="{BB962C8B-B14F-4D97-AF65-F5344CB8AC3E}">
        <p14:creationId xmlns:p14="http://schemas.microsoft.com/office/powerpoint/2010/main" val="395975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20176-2B13-090A-AD7D-1EA1EB18E43A}"/>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84DC9801-6AD0-09F8-D9D1-E68F102D876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シミュレーションのイメージ</a:t>
            </a:r>
          </a:p>
        </p:txBody>
      </p:sp>
      <p:sp>
        <p:nvSpPr>
          <p:cNvPr id="38" name="四角形: 角を丸くする 18">
            <a:extLst>
              <a:ext uri="{FF2B5EF4-FFF2-40B4-BE49-F238E27FC236}">
                <a16:creationId xmlns:a16="http://schemas.microsoft.com/office/drawing/2014/main" id="{9FB2D03C-D847-94CF-B7CC-42DC2197E88C}"/>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12B6CAA-E5E2-8723-3568-B9FCC389FC7A}"/>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シミュレーション終了時になるべく多くのタスクが完了するようにタスク割り当てを最適化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out_break">
            <a:hlinkClick r:id="" action="ppaction://media"/>
            <a:extLst>
              <a:ext uri="{FF2B5EF4-FFF2-40B4-BE49-F238E27FC236}">
                <a16:creationId xmlns:a16="http://schemas.microsoft.com/office/drawing/2014/main" id="{F94C3300-3455-21EA-9143-F30A5A44C5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4865" y="2664529"/>
            <a:ext cx="5909206" cy="3939471"/>
          </a:xfrm>
          <a:prstGeom prst="rect">
            <a:avLst/>
          </a:prstGeom>
        </p:spPr>
      </p:pic>
      <p:sp>
        <p:nvSpPr>
          <p:cNvPr id="3" name="楕円 2">
            <a:extLst>
              <a:ext uri="{FF2B5EF4-FFF2-40B4-BE49-F238E27FC236}">
                <a16:creationId xmlns:a16="http://schemas.microsoft.com/office/drawing/2014/main" id="{4B0454B0-4394-F883-3A51-7F7C91CA96A6}"/>
              </a:ext>
            </a:extLst>
          </p:cNvPr>
          <p:cNvSpPr/>
          <p:nvPr/>
        </p:nvSpPr>
        <p:spPr>
          <a:xfrm>
            <a:off x="1176865" y="475826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069A7EF-83F5-23D1-C30D-4DB9FA67375F}"/>
              </a:ext>
            </a:extLst>
          </p:cNvPr>
          <p:cNvSpPr/>
          <p:nvPr/>
        </p:nvSpPr>
        <p:spPr>
          <a:xfrm>
            <a:off x="1964268" y="3149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0EE91487-C840-C725-14D8-9D4D69007817}"/>
              </a:ext>
            </a:extLst>
          </p:cNvPr>
          <p:cNvSpPr/>
          <p:nvPr/>
        </p:nvSpPr>
        <p:spPr>
          <a:xfrm>
            <a:off x="2768603" y="3141128"/>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66F2130-3C0E-D45B-6FF7-458E3AFB83EC}"/>
              </a:ext>
            </a:extLst>
          </p:cNvPr>
          <p:cNvSpPr/>
          <p:nvPr/>
        </p:nvSpPr>
        <p:spPr>
          <a:xfrm>
            <a:off x="1964268" y="396239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9F12DEA-433E-717E-E450-1CADA906EC4B}"/>
              </a:ext>
            </a:extLst>
          </p:cNvPr>
          <p:cNvSpPr txBox="1"/>
          <p:nvPr/>
        </p:nvSpPr>
        <p:spPr>
          <a:xfrm>
            <a:off x="2172772" y="4267437"/>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3FFE3AEA-7090-0BB4-3143-892146AD27F8}"/>
              </a:ext>
            </a:extLst>
          </p:cNvPr>
          <p:cNvSpPr txBox="1"/>
          <p:nvPr/>
        </p:nvSpPr>
        <p:spPr>
          <a:xfrm>
            <a:off x="1517091" y="4922120"/>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B3F3F0B8-145B-66EE-72AE-3615328835A1}"/>
              </a:ext>
            </a:extLst>
          </p:cNvPr>
          <p:cNvSpPr txBox="1"/>
          <p:nvPr/>
        </p:nvSpPr>
        <p:spPr>
          <a:xfrm>
            <a:off x="1301527" y="3149596"/>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2D6932E6-9E93-A340-E20F-46B7D54291A9}"/>
              </a:ext>
            </a:extLst>
          </p:cNvPr>
          <p:cNvSpPr txBox="1"/>
          <p:nvPr/>
        </p:nvSpPr>
        <p:spPr>
          <a:xfrm>
            <a:off x="2142847" y="3158408"/>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テキスト ボックス 15">
            <a:extLst>
              <a:ext uri="{FF2B5EF4-FFF2-40B4-BE49-F238E27FC236}">
                <a16:creationId xmlns:a16="http://schemas.microsoft.com/office/drawing/2014/main" id="{A777436E-4CD4-ABD7-0D52-9DD10308735B}"/>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17" name="正方形/長方形 16">
            <a:extLst>
              <a:ext uri="{FF2B5EF4-FFF2-40B4-BE49-F238E27FC236}">
                <a16:creationId xmlns:a16="http://schemas.microsoft.com/office/drawing/2014/main" id="{5B6E3217-1ECD-E9F8-A3EF-F60465089F84}"/>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a:extLst>
              <a:ext uri="{FF2B5EF4-FFF2-40B4-BE49-F238E27FC236}">
                <a16:creationId xmlns:a16="http://schemas.microsoft.com/office/drawing/2014/main" id="{DE0D2E0C-7B87-3A9F-D611-98F212237450}"/>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a:extLst>
              <a:ext uri="{FF2B5EF4-FFF2-40B4-BE49-F238E27FC236}">
                <a16:creationId xmlns:a16="http://schemas.microsoft.com/office/drawing/2014/main" id="{F0159690-E489-ECF8-C408-71E0AD08E18D}"/>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正方形/長方形 19">
            <a:extLst>
              <a:ext uri="{FF2B5EF4-FFF2-40B4-BE49-F238E27FC236}">
                <a16:creationId xmlns:a16="http://schemas.microsoft.com/office/drawing/2014/main" id="{987B65B3-9814-DAE5-6757-65D5A6EC2183}"/>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正方形/長方形 21">
            <a:extLst>
              <a:ext uri="{FF2B5EF4-FFF2-40B4-BE49-F238E27FC236}">
                <a16:creationId xmlns:a16="http://schemas.microsoft.com/office/drawing/2014/main" id="{7B4F937A-2DD5-454E-4068-28EC9AD8BF98}"/>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a:extLst>
              <a:ext uri="{FF2B5EF4-FFF2-40B4-BE49-F238E27FC236}">
                <a16:creationId xmlns:a16="http://schemas.microsoft.com/office/drawing/2014/main" id="{97EA6879-1963-99D2-9008-5CA2EA6D9D15}"/>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3" name="図 42">
            <a:extLst>
              <a:ext uri="{FF2B5EF4-FFF2-40B4-BE49-F238E27FC236}">
                <a16:creationId xmlns:a16="http://schemas.microsoft.com/office/drawing/2014/main" id="{BD858B6A-A0F2-2D22-679C-4B97D1C64E42}"/>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4" name="図 43">
            <a:extLst>
              <a:ext uri="{FF2B5EF4-FFF2-40B4-BE49-F238E27FC236}">
                <a16:creationId xmlns:a16="http://schemas.microsoft.com/office/drawing/2014/main" id="{38E10F19-D58F-0879-D1F8-75AFEC9D7978}"/>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5" name="図 44">
            <a:extLst>
              <a:ext uri="{FF2B5EF4-FFF2-40B4-BE49-F238E27FC236}">
                <a16:creationId xmlns:a16="http://schemas.microsoft.com/office/drawing/2014/main" id="{013CC7B1-5D9B-4959-994B-B565F747B40D}"/>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6" name="図 45">
            <a:extLst>
              <a:ext uri="{FF2B5EF4-FFF2-40B4-BE49-F238E27FC236}">
                <a16:creationId xmlns:a16="http://schemas.microsoft.com/office/drawing/2014/main" id="{CE6A5BA3-F444-C221-1F50-1F60AADA9BC4}"/>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49" name="テキスト ボックス 48">
            <a:extLst>
              <a:ext uri="{FF2B5EF4-FFF2-40B4-BE49-F238E27FC236}">
                <a16:creationId xmlns:a16="http://schemas.microsoft.com/office/drawing/2014/main" id="{488B5E0B-AD1D-A79C-EDEA-D285AF9D819C}"/>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0" name="テキスト ボックス 49">
            <a:extLst>
              <a:ext uri="{FF2B5EF4-FFF2-40B4-BE49-F238E27FC236}">
                <a16:creationId xmlns:a16="http://schemas.microsoft.com/office/drawing/2014/main" id="{AC6F0629-2C9B-0E8F-F6E3-33023A0AF2AD}"/>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2" name="テキスト ボックス 51">
            <a:extLst>
              <a:ext uri="{FF2B5EF4-FFF2-40B4-BE49-F238E27FC236}">
                <a16:creationId xmlns:a16="http://schemas.microsoft.com/office/drawing/2014/main" id="{F47A6F26-4844-5CA8-AF37-C2AC8FF8066E}"/>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3" name="テキスト ボックス 52">
            <a:extLst>
              <a:ext uri="{FF2B5EF4-FFF2-40B4-BE49-F238E27FC236}">
                <a16:creationId xmlns:a16="http://schemas.microsoft.com/office/drawing/2014/main" id="{106CE051-CC48-18CC-7B0A-690FA5AA76B7}"/>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F396D332-C0B1-C9CF-E4C2-BDBA79EE9EC1}"/>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9EAD6501-94DA-E537-7C5E-BA03965686B0}"/>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8" name="五角形 57">
            <a:extLst>
              <a:ext uri="{FF2B5EF4-FFF2-40B4-BE49-F238E27FC236}">
                <a16:creationId xmlns:a16="http://schemas.microsoft.com/office/drawing/2014/main" id="{DD56E14C-70E1-D79D-1B7E-EF5D46B53543}"/>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楕円 59">
            <a:extLst>
              <a:ext uri="{FF2B5EF4-FFF2-40B4-BE49-F238E27FC236}">
                <a16:creationId xmlns:a16="http://schemas.microsoft.com/office/drawing/2014/main" id="{4CCEFA90-A6E8-2D86-D9D3-7E24073142F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楕円 61">
            <a:extLst>
              <a:ext uri="{FF2B5EF4-FFF2-40B4-BE49-F238E27FC236}">
                <a16:creationId xmlns:a16="http://schemas.microsoft.com/office/drawing/2014/main" id="{5889B9C4-970A-AB4F-96FB-D4E6C5D9FA24}"/>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正方形/長方形 62">
            <a:extLst>
              <a:ext uri="{FF2B5EF4-FFF2-40B4-BE49-F238E27FC236}">
                <a16:creationId xmlns:a16="http://schemas.microsoft.com/office/drawing/2014/main" id="{15D8F632-1071-3C88-D8E8-1FB136BE5EAA}"/>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二等辺三角形 3">
            <a:extLst>
              <a:ext uri="{FF2B5EF4-FFF2-40B4-BE49-F238E27FC236}">
                <a16:creationId xmlns:a16="http://schemas.microsoft.com/office/drawing/2014/main" id="{DD91CCF1-9340-4527-7F36-C49F65F9A5B1}"/>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E0B199BC-0DAB-8F60-B963-52A05FBE8EB9}"/>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14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en-US" altLang="ja-JP" dirty="0">
                <a:latin typeface="ＭＳ Ｐゴシック" panose="020B0600070205080204" pitchFamily="50" charset="-128"/>
                <a:ea typeface="ＭＳ Ｐゴシック" panose="020B0600070205080204" pitchFamily="50" charset="-128"/>
              </a:rPr>
              <a:t>2024 – 11</a:t>
            </a:r>
            <a:r>
              <a:rPr lang="ja-JP" altLang="en-US" dirty="0">
                <a:latin typeface="ＭＳ Ｐゴシック" panose="020B0600070205080204" pitchFamily="50" charset="-128"/>
                <a:ea typeface="ＭＳ Ｐゴシック" panose="020B0600070205080204" pitchFamily="50" charset="-128"/>
              </a:rPr>
              <a:t>月時点</a:t>
            </a:r>
          </a:p>
        </p:txBody>
      </p:sp>
      <p:sp>
        <p:nvSpPr>
          <p:cNvPr id="2" name="四角形: 角を丸くする 1">
            <a:extLst>
              <a:ext uri="{FF2B5EF4-FFF2-40B4-BE49-F238E27FC236}">
                <a16:creationId xmlns:a16="http://schemas.microsoft.com/office/drawing/2014/main" id="{25A36EB3-2519-70CB-8F40-6EAE0C5F0BBE}"/>
              </a:ext>
            </a:extLst>
          </p:cNvPr>
          <p:cNvSpPr/>
          <p:nvPr/>
        </p:nvSpPr>
        <p:spPr>
          <a:xfrm>
            <a:off x="2995409" y="4217902"/>
            <a:ext cx="1542625"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a:extLst>
              <a:ext uri="{FF2B5EF4-FFF2-40B4-BE49-F238E27FC236}">
                <a16:creationId xmlns:a16="http://schemas.microsoft.com/office/drawing/2014/main" id="{47019CE3-9E74-44F0-CD46-3CC5223E58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41" t="7357" r="20959" b="18643"/>
          <a:stretch/>
        </p:blipFill>
        <p:spPr bwMode="auto">
          <a:xfrm>
            <a:off x="764712" y="4812889"/>
            <a:ext cx="1158915" cy="7978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352A4A6-A56A-24E6-4D29-48BF1B94B7EE}"/>
              </a:ext>
            </a:extLst>
          </p:cNvPr>
          <p:cNvSpPr txBox="1"/>
          <p:nvPr/>
        </p:nvSpPr>
        <p:spPr>
          <a:xfrm>
            <a:off x="149452" y="3967007"/>
            <a:ext cx="2642203" cy="707886"/>
          </a:xfrm>
          <a:prstGeom prst="rect">
            <a:avLst/>
          </a:prstGeom>
          <a:noFill/>
        </p:spPr>
        <p:txBody>
          <a:bodyPr wrap="square" rtlCol="0">
            <a:spAutoFit/>
          </a:bodyPr>
          <a:lstStyle/>
          <a:p>
            <a:pPr algn="ctr" defTabSz="914400">
              <a:defRPr/>
            </a:pPr>
            <a:r>
              <a:rPr lang="ja-JP" altLang="en-US" sz="2000" dirty="0">
                <a:latin typeface="ＭＳ Ｐゴシック" panose="020B0600070205080204" pitchFamily="50" charset="-128"/>
                <a:ea typeface="ＭＳ Ｐゴシック" panose="020B0600070205080204" pitchFamily="50" charset="-128"/>
              </a:rPr>
              <a:t>利用可能な</a:t>
            </a:r>
            <a:endParaRPr lang="en-US" altLang="ja-JP" sz="2000" dirty="0">
              <a:latin typeface="ＭＳ Ｐゴシック" panose="020B0600070205080204" pitchFamily="50" charset="-128"/>
              <a:ea typeface="ＭＳ Ｐゴシック" panose="020B0600070205080204" pitchFamily="50" charset="-128"/>
            </a:endParaRPr>
          </a:p>
          <a:p>
            <a:pPr algn="ctr" defTabSz="914400">
              <a:defRPr/>
            </a:pPr>
            <a:r>
              <a:rPr lang="ja-JP" altLang="en-US" sz="2000" dirty="0">
                <a:latin typeface="ＭＳ Ｐゴシック" panose="020B0600070205080204" pitchFamily="50" charset="-128"/>
                <a:ea typeface="ＭＳ Ｐゴシック" panose="020B0600070205080204" pitchFamily="50" charset="-128"/>
              </a:rPr>
              <a:t>モジュールリソース</a:t>
            </a:r>
            <a:endParaRPr lang="en-US" altLang="ja-JP" sz="2000" dirty="0">
              <a:solidFill>
                <a:prstClr val="black"/>
              </a:solidFill>
              <a:latin typeface="ＭＳ Ｐゴシック" panose="020B0600070205080204" pitchFamily="50" charset="-128"/>
              <a:ea typeface="ＭＳ Ｐゴシック" panose="020B0600070205080204" pitchFamily="50" charset="-128"/>
            </a:endParaRPr>
          </a:p>
        </p:txBody>
      </p:sp>
      <p:pic>
        <p:nvPicPr>
          <p:cNvPr id="5" name="Picture 4">
            <a:extLst>
              <a:ext uri="{FF2B5EF4-FFF2-40B4-BE49-F238E27FC236}">
                <a16:creationId xmlns:a16="http://schemas.microsoft.com/office/drawing/2014/main" id="{CED14EE8-1FD7-87E5-3C79-AA50B7656C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8" t="11851" r="26327" b="11396"/>
          <a:stretch/>
        </p:blipFill>
        <p:spPr bwMode="auto">
          <a:xfrm>
            <a:off x="1451689" y="5591310"/>
            <a:ext cx="1319637" cy="90996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798B88D-BAEC-A969-ADE0-ACEC6FD8FB33}"/>
              </a:ext>
            </a:extLst>
          </p:cNvPr>
          <p:cNvSpPr txBox="1"/>
          <p:nvPr/>
        </p:nvSpPr>
        <p:spPr>
          <a:xfrm>
            <a:off x="1307327" y="52633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7" name="テキスト ボックス 6">
            <a:extLst>
              <a:ext uri="{FF2B5EF4-FFF2-40B4-BE49-F238E27FC236}">
                <a16:creationId xmlns:a16="http://schemas.microsoft.com/office/drawing/2014/main" id="{B34B1B83-0466-38E5-CFCA-20949298F468}"/>
              </a:ext>
            </a:extLst>
          </p:cNvPr>
          <p:cNvSpPr txBox="1"/>
          <p:nvPr/>
        </p:nvSpPr>
        <p:spPr>
          <a:xfrm>
            <a:off x="1959053" y="6297146"/>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8" name="図 7">
            <a:extLst>
              <a:ext uri="{FF2B5EF4-FFF2-40B4-BE49-F238E27FC236}">
                <a16:creationId xmlns:a16="http://schemas.microsoft.com/office/drawing/2014/main" id="{BBFB0CE8-864F-4AFA-2724-00B31D9E62A7}"/>
              </a:ext>
            </a:extLst>
          </p:cNvPr>
          <p:cNvPicPr>
            <a:picLocks noChangeAspect="1"/>
          </p:cNvPicPr>
          <p:nvPr/>
        </p:nvPicPr>
        <p:blipFill rotWithShape="1">
          <a:blip r:embed="rId4"/>
          <a:srcRect l="16237" t="11826" r="16725" b="29754"/>
          <a:stretch/>
        </p:blipFill>
        <p:spPr>
          <a:xfrm>
            <a:off x="92895" y="5608738"/>
            <a:ext cx="1251274" cy="873074"/>
          </a:xfrm>
          <a:prstGeom prst="ellipse">
            <a:avLst/>
          </a:prstGeom>
          <a:ln>
            <a:noFill/>
          </a:ln>
          <a:effectLst>
            <a:softEdge rad="112500"/>
          </a:effectLst>
        </p:spPr>
      </p:pic>
      <p:sp>
        <p:nvSpPr>
          <p:cNvPr id="9" name="テキスト ボックス 8">
            <a:extLst>
              <a:ext uri="{FF2B5EF4-FFF2-40B4-BE49-F238E27FC236}">
                <a16:creationId xmlns:a16="http://schemas.microsoft.com/office/drawing/2014/main" id="{1340821C-F8C5-1397-E878-2F9F189E5269}"/>
              </a:ext>
            </a:extLst>
          </p:cNvPr>
          <p:cNvSpPr txBox="1"/>
          <p:nvPr/>
        </p:nvSpPr>
        <p:spPr>
          <a:xfrm>
            <a:off x="675231" y="6311371"/>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pic>
        <p:nvPicPr>
          <p:cNvPr id="10" name="Picture 6" descr="矢印 右上がりイラスト｜無料イラスト・フリー素材なら「イラストAC」">
            <a:extLst>
              <a:ext uri="{FF2B5EF4-FFF2-40B4-BE49-F238E27FC236}">
                <a16:creationId xmlns:a16="http://schemas.microsoft.com/office/drawing/2014/main" id="{29861F96-0DA1-AC2E-D6E8-155C42FC4E0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323" y="5382177"/>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0A948A9-F4B5-130E-E0B4-3C12EB304D68}"/>
              </a:ext>
            </a:extLst>
          </p:cNvPr>
          <p:cNvSpPr txBox="1"/>
          <p:nvPr/>
        </p:nvSpPr>
        <p:spPr>
          <a:xfrm>
            <a:off x="2852211" y="3259121"/>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特性の異なる様々な</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モジュール組合せ</a:t>
            </a:r>
            <a:endParaRPr lang="en-US" altLang="ja-JP" sz="2000" dirty="0">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FE3E73C5-BD72-BC06-2A74-A6F6B94FE7AE}"/>
              </a:ext>
            </a:extLst>
          </p:cNvPr>
          <p:cNvSpPr/>
          <p:nvPr/>
        </p:nvSpPr>
        <p:spPr>
          <a:xfrm>
            <a:off x="4608263" y="4217902"/>
            <a:ext cx="1476752"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8DDCBB07-6B47-DB9D-EA06-ECDB4E3FBEBF}"/>
              </a:ext>
            </a:extLst>
          </p:cNvPr>
          <p:cNvPicPr>
            <a:picLocks noChangeAspect="1"/>
          </p:cNvPicPr>
          <p:nvPr/>
        </p:nvPicPr>
        <p:blipFill rotWithShape="1">
          <a:blip r:embed="rId6">
            <a:extLst>
              <a:ext uri="{28A0092B-C50C-407E-A947-70E740481C1C}">
                <a14:useLocalDpi xmlns:a14="http://schemas.microsoft.com/office/drawing/2010/main" val="0"/>
              </a:ext>
            </a:extLst>
          </a:blip>
          <a:srcRect l="5353" t="59764" r="53585"/>
          <a:stretch/>
        </p:blipFill>
        <p:spPr>
          <a:xfrm>
            <a:off x="4769036" y="4463155"/>
            <a:ext cx="1140199" cy="800224"/>
          </a:xfrm>
          <a:prstGeom prst="rect">
            <a:avLst/>
          </a:prstGeom>
        </p:spPr>
      </p:pic>
      <p:pic>
        <p:nvPicPr>
          <p:cNvPr id="14" name="図 13">
            <a:extLst>
              <a:ext uri="{FF2B5EF4-FFF2-40B4-BE49-F238E27FC236}">
                <a16:creationId xmlns:a16="http://schemas.microsoft.com/office/drawing/2014/main" id="{CF83D4A0-F473-BC11-59B5-4B264D46033E}"/>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353" t="13155" r="53585" b="42048"/>
          <a:stretch/>
        </p:blipFill>
        <p:spPr>
          <a:xfrm>
            <a:off x="3083593" y="4472050"/>
            <a:ext cx="987660" cy="771742"/>
          </a:xfrm>
          <a:prstGeom prst="rect">
            <a:avLst/>
          </a:prstGeom>
        </p:spPr>
      </p:pic>
      <p:sp>
        <p:nvSpPr>
          <p:cNvPr id="15" name="テキスト ボックス 14">
            <a:extLst>
              <a:ext uri="{FF2B5EF4-FFF2-40B4-BE49-F238E27FC236}">
                <a16:creationId xmlns:a16="http://schemas.microsoft.com/office/drawing/2014/main" id="{B1576663-187C-6293-C0C3-D24E1F625153}"/>
              </a:ext>
            </a:extLst>
          </p:cNvPr>
          <p:cNvSpPr txBox="1"/>
          <p:nvPr/>
        </p:nvSpPr>
        <p:spPr>
          <a:xfrm>
            <a:off x="3965441" y="4906154"/>
            <a:ext cx="572593" cy="369332"/>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sp>
        <p:nvSpPr>
          <p:cNvPr id="16" name="テキスト ボックス 15">
            <a:extLst>
              <a:ext uri="{FF2B5EF4-FFF2-40B4-BE49-F238E27FC236}">
                <a16:creationId xmlns:a16="http://schemas.microsoft.com/office/drawing/2014/main" id="{1C9528C6-BDF1-136C-B55D-C7B5E629C30F}"/>
              </a:ext>
            </a:extLst>
          </p:cNvPr>
          <p:cNvSpPr txBox="1"/>
          <p:nvPr/>
        </p:nvSpPr>
        <p:spPr>
          <a:xfrm>
            <a:off x="3166846" y="4017817"/>
            <a:ext cx="1052101"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A</a:t>
            </a:r>
            <a:endParaRPr lang="ja-JP" altLang="en-US" dirty="0"/>
          </a:p>
        </p:txBody>
      </p:sp>
      <p:sp>
        <p:nvSpPr>
          <p:cNvPr id="17" name="テキスト ボックス 16">
            <a:extLst>
              <a:ext uri="{FF2B5EF4-FFF2-40B4-BE49-F238E27FC236}">
                <a16:creationId xmlns:a16="http://schemas.microsoft.com/office/drawing/2014/main" id="{4D4ECA1D-811C-3084-C513-061537308254}"/>
              </a:ext>
            </a:extLst>
          </p:cNvPr>
          <p:cNvSpPr txBox="1"/>
          <p:nvPr/>
        </p:nvSpPr>
        <p:spPr>
          <a:xfrm>
            <a:off x="4812017" y="4017817"/>
            <a:ext cx="1042734"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B</a:t>
            </a:r>
            <a:endParaRPr lang="ja-JP" altLang="en-US" dirty="0"/>
          </a:p>
        </p:txBody>
      </p:sp>
      <p:sp>
        <p:nvSpPr>
          <p:cNvPr id="18" name="テキスト ボックス 17">
            <a:extLst>
              <a:ext uri="{FF2B5EF4-FFF2-40B4-BE49-F238E27FC236}">
                <a16:creationId xmlns:a16="http://schemas.microsoft.com/office/drawing/2014/main" id="{ABB263E7-1771-275A-7236-B3D703911E17}"/>
              </a:ext>
            </a:extLst>
          </p:cNvPr>
          <p:cNvSpPr txBox="1"/>
          <p:nvPr/>
        </p:nvSpPr>
        <p:spPr>
          <a:xfrm>
            <a:off x="3062340" y="5928303"/>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
        <p:nvSpPr>
          <p:cNvPr id="19" name="テキスト ボックス 18">
            <a:extLst>
              <a:ext uri="{FF2B5EF4-FFF2-40B4-BE49-F238E27FC236}">
                <a16:creationId xmlns:a16="http://schemas.microsoft.com/office/drawing/2014/main" id="{8658B919-222A-4206-B4E6-C89D1024CDAD}"/>
              </a:ext>
            </a:extLst>
          </p:cNvPr>
          <p:cNvSpPr txBox="1"/>
          <p:nvPr/>
        </p:nvSpPr>
        <p:spPr>
          <a:xfrm>
            <a:off x="6206494" y="2258990"/>
            <a:ext cx="2849141"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各ロボットに適した</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タスクの割り当て</a:t>
            </a:r>
            <a:endParaRPr lang="ja-JP" altLang="en-US" sz="2000" dirty="0"/>
          </a:p>
        </p:txBody>
      </p:sp>
      <p:cxnSp>
        <p:nvCxnSpPr>
          <p:cNvPr id="20" name="直線矢印コネクタ 19">
            <a:extLst>
              <a:ext uri="{FF2B5EF4-FFF2-40B4-BE49-F238E27FC236}">
                <a16:creationId xmlns:a16="http://schemas.microsoft.com/office/drawing/2014/main" id="{89731E02-ABFD-1AD0-E470-A8D92BFE8D12}"/>
              </a:ext>
            </a:extLst>
          </p:cNvPr>
          <p:cNvCxnSpPr>
            <a:cxnSpLocks/>
          </p:cNvCxnSpPr>
          <p:nvPr/>
        </p:nvCxnSpPr>
        <p:spPr>
          <a:xfrm>
            <a:off x="6946550" y="4649972"/>
            <a:ext cx="19080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0F5B26A-0376-0999-D9A2-3659553518A2}"/>
              </a:ext>
            </a:extLst>
          </p:cNvPr>
          <p:cNvCxnSpPr>
            <a:cxnSpLocks/>
          </p:cNvCxnSpPr>
          <p:nvPr/>
        </p:nvCxnSpPr>
        <p:spPr>
          <a:xfrm flipV="1">
            <a:off x="6956075" y="3465024"/>
            <a:ext cx="0" cy="1179137"/>
          </a:xfrm>
          <a:prstGeom prst="straightConnector1">
            <a:avLst/>
          </a:prstGeom>
          <a:ln w="28575">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219DB4F-9770-8F9A-07E5-FC3848FC04FE}"/>
              </a:ext>
            </a:extLst>
          </p:cNvPr>
          <p:cNvSpPr txBox="1"/>
          <p:nvPr/>
        </p:nvSpPr>
        <p:spPr>
          <a:xfrm>
            <a:off x="8139146" y="4749920"/>
            <a:ext cx="738253"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時間</a:t>
            </a:r>
            <a:endParaRPr lang="ja-JP" altLang="en-US" sz="1600" dirty="0"/>
          </a:p>
        </p:txBody>
      </p:sp>
      <p:sp>
        <p:nvSpPr>
          <p:cNvPr id="23" name="正方形/長方形 22">
            <a:extLst>
              <a:ext uri="{FF2B5EF4-FFF2-40B4-BE49-F238E27FC236}">
                <a16:creationId xmlns:a16="http://schemas.microsoft.com/office/drawing/2014/main" id="{0051D2AC-F4E8-6509-A116-9AF4F0EBFD45}"/>
              </a:ext>
            </a:extLst>
          </p:cNvPr>
          <p:cNvSpPr/>
          <p:nvPr/>
        </p:nvSpPr>
        <p:spPr>
          <a:xfrm>
            <a:off x="7084171" y="3590335"/>
            <a:ext cx="510489"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7DFA9791-C985-1E23-B446-706BB9F3093B}"/>
              </a:ext>
            </a:extLst>
          </p:cNvPr>
          <p:cNvSpPr txBox="1"/>
          <p:nvPr/>
        </p:nvSpPr>
        <p:spPr>
          <a:xfrm>
            <a:off x="6213109" y="4015198"/>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ロボ②</a:t>
            </a:r>
            <a:endParaRPr lang="ja-JP" altLang="en-US" sz="1600" dirty="0"/>
          </a:p>
        </p:txBody>
      </p:sp>
      <p:sp>
        <p:nvSpPr>
          <p:cNvPr id="25" name="テキスト ボックス 24">
            <a:extLst>
              <a:ext uri="{FF2B5EF4-FFF2-40B4-BE49-F238E27FC236}">
                <a16:creationId xmlns:a16="http://schemas.microsoft.com/office/drawing/2014/main" id="{96F44C26-7D0B-DF4F-7FB7-098F17ECBC0A}"/>
              </a:ext>
            </a:extLst>
          </p:cNvPr>
          <p:cNvSpPr txBox="1"/>
          <p:nvPr/>
        </p:nvSpPr>
        <p:spPr>
          <a:xfrm rot="5400000">
            <a:off x="6377512" y="4364248"/>
            <a:ext cx="390530" cy="400110"/>
          </a:xfrm>
          <a:prstGeom prst="rect">
            <a:avLst/>
          </a:prstGeom>
          <a:noFill/>
        </p:spPr>
        <p:txBody>
          <a:bodyPr wrap="square">
            <a:spAutoFit/>
          </a:bodyPr>
          <a:lstStyle/>
          <a:p>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p>
        </p:txBody>
      </p:sp>
      <p:sp>
        <p:nvSpPr>
          <p:cNvPr id="26" name="正方形/長方形 25">
            <a:extLst>
              <a:ext uri="{FF2B5EF4-FFF2-40B4-BE49-F238E27FC236}">
                <a16:creationId xmlns:a16="http://schemas.microsoft.com/office/drawing/2014/main" id="{4846F63A-7C4C-7BFA-3D28-4905A0E9B966}"/>
              </a:ext>
            </a:extLst>
          </p:cNvPr>
          <p:cNvSpPr/>
          <p:nvPr/>
        </p:nvSpPr>
        <p:spPr>
          <a:xfrm>
            <a:off x="6691550" y="3078519"/>
            <a:ext cx="144000" cy="21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6FEFDEA1-A772-CFD7-73B9-B9C0D9C7ECEB}"/>
              </a:ext>
            </a:extLst>
          </p:cNvPr>
          <p:cNvSpPr txBox="1"/>
          <p:nvPr/>
        </p:nvSpPr>
        <p:spPr>
          <a:xfrm>
            <a:off x="6834682"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C7B9A600-6F76-3816-DD12-1CA9137750FD}"/>
              </a:ext>
            </a:extLst>
          </p:cNvPr>
          <p:cNvSpPr/>
          <p:nvPr/>
        </p:nvSpPr>
        <p:spPr>
          <a:xfrm>
            <a:off x="7413237" y="3078519"/>
            <a:ext cx="144000" cy="216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DA6FE849-CB82-B8C7-85AB-8A512871EFC5}"/>
              </a:ext>
            </a:extLst>
          </p:cNvPr>
          <p:cNvSpPr txBox="1"/>
          <p:nvPr/>
        </p:nvSpPr>
        <p:spPr>
          <a:xfrm>
            <a:off x="7546844"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作業</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704F2E20-FE28-4786-72F5-AC0C9B9FCB97}"/>
              </a:ext>
            </a:extLst>
          </p:cNvPr>
          <p:cNvSpPr txBox="1"/>
          <p:nvPr/>
        </p:nvSpPr>
        <p:spPr>
          <a:xfrm>
            <a:off x="8195788" y="3017242"/>
            <a:ext cx="595035" cy="338554"/>
          </a:xfrm>
          <a:prstGeom prst="rect">
            <a:avLst/>
          </a:prstGeom>
          <a:noFill/>
        </p:spPr>
        <p:txBody>
          <a:bodyPr wrap="none" rtlCol="0">
            <a:spAutoFit/>
          </a:bodyPr>
          <a:lstStyle/>
          <a:p>
            <a:r>
              <a:rPr kumimoji="1" lang="ja-JP" altLang="en-US" sz="1600"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31" name="正方形/長方形 30">
            <a:extLst>
              <a:ext uri="{FF2B5EF4-FFF2-40B4-BE49-F238E27FC236}">
                <a16:creationId xmlns:a16="http://schemas.microsoft.com/office/drawing/2014/main" id="{EE2B3977-86AC-F31B-9D23-A6467509A5DE}"/>
              </a:ext>
            </a:extLst>
          </p:cNvPr>
          <p:cNvSpPr/>
          <p:nvPr/>
        </p:nvSpPr>
        <p:spPr>
          <a:xfrm>
            <a:off x="8062182" y="3078519"/>
            <a:ext cx="144000" cy="216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2" name="正方形/長方形 31">
            <a:extLst>
              <a:ext uri="{FF2B5EF4-FFF2-40B4-BE49-F238E27FC236}">
                <a16:creationId xmlns:a16="http://schemas.microsoft.com/office/drawing/2014/main" id="{8A1BA7A3-4955-CCA4-2F29-B2090922192A}"/>
              </a:ext>
            </a:extLst>
          </p:cNvPr>
          <p:cNvSpPr/>
          <p:nvPr/>
        </p:nvSpPr>
        <p:spPr>
          <a:xfrm>
            <a:off x="7593443" y="3590335"/>
            <a:ext cx="579649"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3693C42C-0817-779C-4324-6B7058A46219}"/>
              </a:ext>
            </a:extLst>
          </p:cNvPr>
          <p:cNvSpPr/>
          <p:nvPr/>
        </p:nvSpPr>
        <p:spPr>
          <a:xfrm>
            <a:off x="8174836" y="3590335"/>
            <a:ext cx="648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正方形/長方形 33">
            <a:extLst>
              <a:ext uri="{FF2B5EF4-FFF2-40B4-BE49-F238E27FC236}">
                <a16:creationId xmlns:a16="http://schemas.microsoft.com/office/drawing/2014/main" id="{180E5D0A-71FF-199C-CF76-7DC759BC18A7}"/>
              </a:ext>
            </a:extLst>
          </p:cNvPr>
          <p:cNvSpPr/>
          <p:nvPr/>
        </p:nvSpPr>
        <p:spPr>
          <a:xfrm>
            <a:off x="8263473" y="3590335"/>
            <a:ext cx="27275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正方形/長方形 34">
            <a:extLst>
              <a:ext uri="{FF2B5EF4-FFF2-40B4-BE49-F238E27FC236}">
                <a16:creationId xmlns:a16="http://schemas.microsoft.com/office/drawing/2014/main" id="{BB79DCC6-BB9D-CE8A-E969-8A829D93D02E}"/>
              </a:ext>
            </a:extLst>
          </p:cNvPr>
          <p:cNvSpPr/>
          <p:nvPr/>
        </p:nvSpPr>
        <p:spPr>
          <a:xfrm>
            <a:off x="7084169" y="405648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id="{13AE17D0-C3A4-1858-8F87-D3DA32410740}"/>
              </a:ext>
            </a:extLst>
          </p:cNvPr>
          <p:cNvSpPr/>
          <p:nvPr/>
        </p:nvSpPr>
        <p:spPr>
          <a:xfrm>
            <a:off x="7242643" y="4056483"/>
            <a:ext cx="252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正方形/長方形 36">
            <a:extLst>
              <a:ext uri="{FF2B5EF4-FFF2-40B4-BE49-F238E27FC236}">
                <a16:creationId xmlns:a16="http://schemas.microsoft.com/office/drawing/2014/main" id="{F4A50914-887D-F04A-E94C-CDD929A51334}"/>
              </a:ext>
            </a:extLst>
          </p:cNvPr>
          <p:cNvSpPr/>
          <p:nvPr/>
        </p:nvSpPr>
        <p:spPr>
          <a:xfrm>
            <a:off x="7493572" y="4056483"/>
            <a:ext cx="21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BCE411BA-4C74-BBBB-1A9E-F7D00286E31E}"/>
              </a:ext>
            </a:extLst>
          </p:cNvPr>
          <p:cNvSpPr/>
          <p:nvPr/>
        </p:nvSpPr>
        <p:spPr>
          <a:xfrm>
            <a:off x="7712693" y="4056483"/>
            <a:ext cx="540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正方形/長方形 38">
            <a:extLst>
              <a:ext uri="{FF2B5EF4-FFF2-40B4-BE49-F238E27FC236}">
                <a16:creationId xmlns:a16="http://schemas.microsoft.com/office/drawing/2014/main" id="{0540935F-33BF-4314-792D-DCF94A6BBA68}"/>
              </a:ext>
            </a:extLst>
          </p:cNvPr>
          <p:cNvSpPr/>
          <p:nvPr/>
        </p:nvSpPr>
        <p:spPr>
          <a:xfrm>
            <a:off x="8246312" y="4056483"/>
            <a:ext cx="39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4F128AC2-DCB4-4AEB-F4CC-EAB4B2697C65}"/>
              </a:ext>
            </a:extLst>
          </p:cNvPr>
          <p:cNvSpPr/>
          <p:nvPr/>
        </p:nvSpPr>
        <p:spPr>
          <a:xfrm>
            <a:off x="8662922" y="4056483"/>
            <a:ext cx="18000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id="{FAD3207E-B2E4-DB45-21BF-FCC87AE6797A}"/>
              </a:ext>
            </a:extLst>
          </p:cNvPr>
          <p:cNvSpPr txBox="1"/>
          <p:nvPr/>
        </p:nvSpPr>
        <p:spPr>
          <a:xfrm>
            <a:off x="6219169" y="3531772"/>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ロボ①</a:t>
            </a:r>
            <a:endParaRPr lang="ja-JP" altLang="en-US" sz="1600" dirty="0"/>
          </a:p>
        </p:txBody>
      </p:sp>
      <p:sp>
        <p:nvSpPr>
          <p:cNvPr id="42" name="テキスト ボックス 41">
            <a:extLst>
              <a:ext uri="{FF2B5EF4-FFF2-40B4-BE49-F238E27FC236}">
                <a16:creationId xmlns:a16="http://schemas.microsoft.com/office/drawing/2014/main" id="{B66CDE29-86BB-5AB1-A0D5-3967AC870E81}"/>
              </a:ext>
            </a:extLst>
          </p:cNvPr>
          <p:cNvSpPr txBox="1"/>
          <p:nvPr/>
        </p:nvSpPr>
        <p:spPr>
          <a:xfrm>
            <a:off x="6117194" y="5794656"/>
            <a:ext cx="2849141" cy="400110"/>
          </a:xfrm>
          <a:prstGeom prst="rect">
            <a:avLst/>
          </a:prstGeom>
          <a:noFill/>
        </p:spPr>
        <p:txBody>
          <a:bodyPr wrap="square">
            <a:spAutoFit/>
          </a:bodyPr>
          <a:lstStyle/>
          <a:p>
            <a:r>
              <a:rPr lang="ja-JP" altLang="en-US" sz="2000" dirty="0">
                <a:latin typeface="ＭＳ Ｐゴシック" panose="020B0600070205080204" pitchFamily="50" charset="-128"/>
                <a:ea typeface="ＭＳ Ｐゴシック" panose="020B0600070205080204" pitchFamily="50" charset="-128"/>
              </a:rPr>
              <a:t>タスク遂行計画の</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000" dirty="0">
              <a:solidFill>
                <a:srgbClr val="FF0000"/>
              </a:solidFill>
            </a:endParaRPr>
          </a:p>
        </p:txBody>
      </p:sp>
      <p:pic>
        <p:nvPicPr>
          <p:cNvPr id="43" name="Picture 6" descr="矢印 右上がりイラスト｜無料イラスト・フリー素材なら「イラストAC」">
            <a:extLst>
              <a:ext uri="{FF2B5EF4-FFF2-40B4-BE49-F238E27FC236}">
                <a16:creationId xmlns:a16="http://schemas.microsoft.com/office/drawing/2014/main" id="{AC5F359F-2AC9-BC23-78F7-0F492C197A5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7588" y="4959058"/>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44" name="吹き出し: 角を丸めた四角形 43">
            <a:extLst>
              <a:ext uri="{FF2B5EF4-FFF2-40B4-BE49-F238E27FC236}">
                <a16:creationId xmlns:a16="http://schemas.microsoft.com/office/drawing/2014/main" id="{BAE6FCDE-1D82-8895-5405-CEC144ED042D}"/>
              </a:ext>
            </a:extLst>
          </p:cNvPr>
          <p:cNvSpPr/>
          <p:nvPr/>
        </p:nvSpPr>
        <p:spPr>
          <a:xfrm>
            <a:off x="3501531" y="1952844"/>
            <a:ext cx="3061352" cy="787272"/>
          </a:xfrm>
          <a:prstGeom prst="wedgeRoundRectCallout">
            <a:avLst>
              <a:gd name="adj1" fmla="val 38614"/>
              <a:gd name="adj2" fmla="val 62588"/>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吹き出し: 角を丸めた四角形 44">
            <a:extLst>
              <a:ext uri="{FF2B5EF4-FFF2-40B4-BE49-F238E27FC236}">
                <a16:creationId xmlns:a16="http://schemas.microsoft.com/office/drawing/2014/main" id="{486786B4-0934-8C2E-8279-0A122170E9E7}"/>
              </a:ext>
            </a:extLst>
          </p:cNvPr>
          <p:cNvSpPr/>
          <p:nvPr/>
        </p:nvSpPr>
        <p:spPr>
          <a:xfrm>
            <a:off x="205521" y="2465434"/>
            <a:ext cx="2961326" cy="873302"/>
          </a:xfrm>
          <a:prstGeom prst="wedgeRoundRectCallout">
            <a:avLst>
              <a:gd name="adj1" fmla="val 48118"/>
              <a:gd name="adj2" fmla="val 72426"/>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正方形/長方形 45">
            <a:extLst>
              <a:ext uri="{FF2B5EF4-FFF2-40B4-BE49-F238E27FC236}">
                <a16:creationId xmlns:a16="http://schemas.microsoft.com/office/drawing/2014/main" id="{5ED81144-A19C-804F-20E8-91C5F0DFE51D}"/>
              </a:ext>
            </a:extLst>
          </p:cNvPr>
          <p:cNvSpPr/>
          <p:nvPr/>
        </p:nvSpPr>
        <p:spPr>
          <a:xfrm>
            <a:off x="3511805" y="2020574"/>
            <a:ext cx="3068008" cy="646331"/>
          </a:xfrm>
          <a:prstGeom prst="rect">
            <a:avLst/>
          </a:prstGeom>
        </p:spPr>
        <p:txBody>
          <a:bodyPr wrap="square">
            <a:spAutoFit/>
          </a:bodyPr>
          <a:lstStyle/>
          <a:p>
            <a:pPr algn="just">
              <a:spcAft>
                <a:spcPts val="600"/>
              </a:spcAft>
              <a:defRPr/>
            </a:pPr>
            <a:r>
              <a:rPr lang="ja-JP" altLang="en-US" dirty="0">
                <a:latin typeface="ＭＳ Ｐゴシック" panose="020B0600070205080204" pitchFamily="50" charset="-128"/>
                <a:ea typeface="ＭＳ Ｐゴシック" panose="020B0600070205080204" pitchFamily="50" charset="-128"/>
              </a:rPr>
              <a:t>不確実性を考慮した複数回のシミュレーションが必要</a:t>
            </a:r>
          </a:p>
        </p:txBody>
      </p:sp>
      <p:sp>
        <p:nvSpPr>
          <p:cNvPr id="47" name="正方形/長方形 46">
            <a:extLst>
              <a:ext uri="{FF2B5EF4-FFF2-40B4-BE49-F238E27FC236}">
                <a16:creationId xmlns:a16="http://schemas.microsoft.com/office/drawing/2014/main" id="{6B306017-FD62-29C6-82E1-140F3C9A932F}"/>
              </a:ext>
            </a:extLst>
          </p:cNvPr>
          <p:cNvSpPr/>
          <p:nvPr/>
        </p:nvSpPr>
        <p:spPr>
          <a:xfrm>
            <a:off x="410317" y="2569599"/>
            <a:ext cx="2551734" cy="646331"/>
          </a:xfrm>
          <a:prstGeom prst="rect">
            <a:avLst/>
          </a:prstGeom>
        </p:spPr>
        <p:txBody>
          <a:bodyPr wrap="square">
            <a:spAutoFit/>
          </a:bodyPr>
          <a:lstStyle/>
          <a:p>
            <a:pPr algn="just" defTabSz="914400">
              <a:spcAft>
                <a:spcPts val="600"/>
              </a:spcAft>
              <a:defRPr/>
            </a:pPr>
            <a:r>
              <a:rPr lang="ja-JP" altLang="en-US" sz="1800" dirty="0">
                <a:latin typeface="ＭＳ Ｐゴシック" panose="020B0600070205080204" pitchFamily="50" charset="-128"/>
                <a:ea typeface="ＭＳ Ｐゴシック" panose="020B0600070205080204" pitchFamily="50" charset="-128"/>
              </a:rPr>
              <a:t>シミュレーション不要の評価指標で効率よく選定</a:t>
            </a:r>
            <a:endParaRPr lang="ja-JP" altLang="en-US" dirty="0">
              <a:latin typeface="ＭＳ Ｐゴシック" panose="020B0600070205080204" pitchFamily="50" charset="-128"/>
              <a:ea typeface="ＭＳ Ｐゴシック" panose="020B0600070205080204" pitchFamily="50" charset="-128"/>
            </a:endParaRPr>
          </a:p>
        </p:txBody>
      </p:sp>
      <p:sp>
        <p:nvSpPr>
          <p:cNvPr id="49" name="テキスト ボックス 48">
            <a:extLst>
              <a:ext uri="{FF2B5EF4-FFF2-40B4-BE49-F238E27FC236}">
                <a16:creationId xmlns:a16="http://schemas.microsoft.com/office/drawing/2014/main" id="{272F4B98-DE32-D849-8B8B-94C8BC5640C7}"/>
              </a:ext>
            </a:extLst>
          </p:cNvPr>
          <p:cNvSpPr txBox="1"/>
          <p:nvPr/>
        </p:nvSpPr>
        <p:spPr>
          <a:xfrm>
            <a:off x="557346" y="1241616"/>
            <a:ext cx="5872166" cy="523220"/>
          </a:xfrm>
          <a:prstGeom prst="rect">
            <a:avLst/>
          </a:prstGeom>
          <a:noFill/>
        </p:spPr>
        <p:txBody>
          <a:bodyPr wrap="square">
            <a:spAutoFit/>
          </a:bodyPr>
          <a:lstStyle/>
          <a:p>
            <a:r>
              <a:rPr lang="ja-JP" altLang="en-US" sz="2800" dirty="0">
                <a:solidFill>
                  <a:schemeClr val="tx2">
                    <a:lumMod val="75000"/>
                    <a:lumOff val="25000"/>
                  </a:schemeClr>
                </a:solidFill>
                <a:latin typeface="MS PGothic" panose="020B0600070205080204" pitchFamily="34" charset="-128"/>
                <a:ea typeface="MS PGothic" panose="020B0600070205080204" pitchFamily="34" charset="-128"/>
                <a:cs typeface="Arial" panose="020B0604020202020204" pitchFamily="34" charset="0"/>
              </a:rPr>
              <a:t>２種類の最適化で「モジュラー」に対応</a:t>
            </a:r>
            <a:endParaRPr lang="ja-JP" altLang="en-US" sz="2800" dirty="0"/>
          </a:p>
        </p:txBody>
      </p:sp>
    </p:spTree>
    <p:extLst>
      <p:ext uri="{BB962C8B-B14F-4D97-AF65-F5344CB8AC3E}">
        <p14:creationId xmlns:p14="http://schemas.microsoft.com/office/powerpoint/2010/main" val="412664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1935358"/>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582254"/>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 </a:t>
            </a:r>
            <a:r>
              <a:rPr kumimoji="1" lang="en-US" altLang="ja-JP" dirty="0">
                <a:solidFill>
                  <a:schemeClr val="tx1"/>
                </a:solidFill>
                <a:latin typeface="ＭＳ Ｐゴシック" panose="020B0600070205080204" pitchFamily="50" charset="-128"/>
                <a:ea typeface="ＭＳ Ｐゴシック" panose="020B0600070205080204" pitchFamily="50" charset="-128"/>
              </a:rPr>
              <a:t>A</a:t>
            </a:r>
            <a:endParaRPr kumimoji="1" lang="ja-JP" altLang="en-US" dirty="0">
              <a:solidFill>
                <a:schemeClr val="tx1"/>
              </a:solidFill>
              <a:latin typeface="ＭＳ Ｐゴシック" panose="020B0600070205080204" pitchFamily="50" charset="-128"/>
              <a:ea typeface="ＭＳ Ｐゴシック" panose="020B0600070205080204" pitchFamily="50" charset="-128"/>
            </a:endParaRP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074204"/>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5177726" y="6143306"/>
            <a:ext cx="3408305"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タスク遂行計画の</a:t>
            </a:r>
            <a:r>
              <a:rPr lang="ja-JP" altLang="en-US" sz="24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400" dirty="0">
              <a:solidFill>
                <a:srgbClr val="FF0000"/>
              </a:solidFill>
            </a:endParaRP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074204"/>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269224"/>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2939673"/>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477432"/>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598761"/>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198961"/>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462001"/>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1962366" y="4756748"/>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31779" y="3577114"/>
            <a:ext cx="2268513"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1746844"/>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511319" y="3344208"/>
            <a:ext cx="2110217" cy="646331"/>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　最適化</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2807327"/>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 </a:t>
            </a:r>
            <a:r>
              <a:rPr kumimoji="1" lang="en-US" altLang="ja-JP" dirty="0">
                <a:solidFill>
                  <a:schemeClr val="tx1"/>
                </a:solidFill>
                <a:latin typeface="ＭＳ Ｐゴシック" panose="020B0600070205080204" pitchFamily="50" charset="-128"/>
                <a:ea typeface="ＭＳ Ｐゴシック" panose="020B0600070205080204" pitchFamily="50" charset="-128"/>
              </a:rPr>
              <a:t>B</a:t>
            </a:r>
            <a:endParaRPr kumimoji="1" lang="ja-JP" altLang="en-US" dirty="0">
              <a:solidFill>
                <a:schemeClr val="tx1"/>
              </a:solidFill>
              <a:latin typeface="ＭＳ Ｐゴシック" panose="020B0600070205080204" pitchFamily="50" charset="-128"/>
              <a:ea typeface="ＭＳ Ｐゴシック" panose="020B0600070205080204" pitchFamily="50" charset="-128"/>
            </a:endParaRP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291640"/>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272747"/>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5767590" y="2911185"/>
            <a:ext cx="1362963" cy="2328162"/>
          </a:xfrm>
          <a:prstGeom prst="curvedConnector3">
            <a:avLst>
              <a:gd name="adj1" fmla="val 50000"/>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437995"/>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9212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吹き出し: 角を丸めた四角形 47">
            <a:extLst>
              <a:ext uri="{FF2B5EF4-FFF2-40B4-BE49-F238E27FC236}">
                <a16:creationId xmlns:a16="http://schemas.microsoft.com/office/drawing/2014/main" id="{1B6C1384-220D-80A9-1670-D1FFB7FC7A30}"/>
              </a:ext>
            </a:extLst>
          </p:cNvPr>
          <p:cNvSpPr/>
          <p:nvPr/>
        </p:nvSpPr>
        <p:spPr>
          <a:xfrm>
            <a:off x="3246638" y="1382469"/>
            <a:ext cx="2187808" cy="1464836"/>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6687B972-D659-8C17-69E2-535040288D15}"/>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シミュレーション実行フロー</a:t>
            </a:r>
          </a:p>
        </p:txBody>
      </p:sp>
      <p:sp>
        <p:nvSpPr>
          <p:cNvPr id="5" name="フローチャート: 処理 4">
            <a:extLst>
              <a:ext uri="{FF2B5EF4-FFF2-40B4-BE49-F238E27FC236}">
                <a16:creationId xmlns:a16="http://schemas.microsoft.com/office/drawing/2014/main" id="{9B44EF85-1061-3E72-9121-953BD6D639E3}"/>
              </a:ext>
            </a:extLst>
          </p:cNvPr>
          <p:cNvSpPr/>
          <p:nvPr/>
        </p:nvSpPr>
        <p:spPr>
          <a:xfrm>
            <a:off x="1130158" y="1558166"/>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ＭＳ Ｐゴシック" panose="020B0600070205080204" pitchFamily="50" charset="-128"/>
                <a:ea typeface="ＭＳ Ｐゴシック" panose="020B0600070205080204" pitchFamily="50" charset="-128"/>
              </a:rPr>
              <a:t>Config</a:t>
            </a:r>
            <a:r>
              <a:rPr kumimoji="1" lang="ja-JP" altLang="en-US" dirty="0">
                <a:solidFill>
                  <a:schemeClr val="tx1"/>
                </a:solidFill>
                <a:latin typeface="ＭＳ Ｐゴシック" panose="020B0600070205080204" pitchFamily="50" charset="-128"/>
                <a:ea typeface="ＭＳ Ｐゴシック" panose="020B0600070205080204" pitchFamily="50" charset="-128"/>
              </a:rPr>
              <a:t>データの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sp>
        <p:nvSpPr>
          <p:cNvPr id="24" name="フローチャート: 処理 23">
            <a:extLst>
              <a:ext uri="{FF2B5EF4-FFF2-40B4-BE49-F238E27FC236}">
                <a16:creationId xmlns:a16="http://schemas.microsoft.com/office/drawing/2014/main" id="{E0F9DDEA-9A23-82DF-AA5B-DCE3DA851F65}"/>
              </a:ext>
            </a:extLst>
          </p:cNvPr>
          <p:cNvSpPr/>
          <p:nvPr/>
        </p:nvSpPr>
        <p:spPr>
          <a:xfrm>
            <a:off x="1130157" y="2898281"/>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セットアップ</a:t>
            </a:r>
          </a:p>
        </p:txBody>
      </p:sp>
      <p:sp>
        <p:nvSpPr>
          <p:cNvPr id="26" name="テキスト ボックス 25">
            <a:extLst>
              <a:ext uri="{FF2B5EF4-FFF2-40B4-BE49-F238E27FC236}">
                <a16:creationId xmlns:a16="http://schemas.microsoft.com/office/drawing/2014/main" id="{F6D1387E-6194-E9B4-FFEC-7C8A923BD313}"/>
              </a:ext>
            </a:extLst>
          </p:cNvPr>
          <p:cNvSpPr txBox="1"/>
          <p:nvPr/>
        </p:nvSpPr>
        <p:spPr>
          <a:xfrm>
            <a:off x="4654196" y="1941816"/>
            <a:ext cx="184731" cy="369332"/>
          </a:xfrm>
          <a:prstGeom prst="rect">
            <a:avLst/>
          </a:prstGeom>
          <a:noFill/>
        </p:spPr>
        <p:txBody>
          <a:bodyPr wrap="none" rtlCol="0">
            <a:spAutoFit/>
          </a:bodyPr>
          <a:lstStyle/>
          <a:p>
            <a:endParaRPr kumimoji="1" lang="ja-JP" altLang="en-US" dirty="0"/>
          </a:p>
        </p:txBody>
      </p:sp>
      <p:cxnSp>
        <p:nvCxnSpPr>
          <p:cNvPr id="28" name="直線矢印コネクタ 27">
            <a:extLst>
              <a:ext uri="{FF2B5EF4-FFF2-40B4-BE49-F238E27FC236}">
                <a16:creationId xmlns:a16="http://schemas.microsoft.com/office/drawing/2014/main" id="{C1B63C72-EF16-E83C-0F65-417CBABB3456}"/>
              </a:ext>
            </a:extLst>
          </p:cNvPr>
          <p:cNvCxnSpPr>
            <a:stCxn id="5" idx="2"/>
            <a:endCxn id="24" idx="0"/>
          </p:cNvCxnSpPr>
          <p:nvPr/>
        </p:nvCxnSpPr>
        <p:spPr>
          <a:xfrm flipH="1">
            <a:off x="2075380" y="2170814"/>
            <a:ext cx="1" cy="727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F93CE71E-5F98-9A9E-BFB5-15321F25502D}"/>
              </a:ext>
            </a:extLst>
          </p:cNvPr>
          <p:cNvSpPr/>
          <p:nvPr/>
        </p:nvSpPr>
        <p:spPr>
          <a:xfrm>
            <a:off x="3237311" y="2956702"/>
            <a:ext cx="2197135" cy="569342"/>
          </a:xfrm>
          <a:prstGeom prst="wedgeRoundRectCallout">
            <a:avLst>
              <a:gd name="adj1" fmla="val -53936"/>
              <a:gd name="adj2" fmla="val -1648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ロボットの組立て用タスク追加</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1" name="フローチャート: 処理 30">
            <a:extLst>
              <a:ext uri="{FF2B5EF4-FFF2-40B4-BE49-F238E27FC236}">
                <a16:creationId xmlns:a16="http://schemas.microsoft.com/office/drawing/2014/main" id="{48800913-D43A-AE8D-E6EF-9A18FF7E4217}"/>
              </a:ext>
            </a:extLst>
          </p:cNvPr>
          <p:cNvSpPr/>
          <p:nvPr/>
        </p:nvSpPr>
        <p:spPr>
          <a:xfrm>
            <a:off x="1130156" y="4211387"/>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シミュレーション実行</a:t>
            </a:r>
          </a:p>
        </p:txBody>
      </p:sp>
      <p:cxnSp>
        <p:nvCxnSpPr>
          <p:cNvPr id="33" name="直線矢印コネクタ 32">
            <a:extLst>
              <a:ext uri="{FF2B5EF4-FFF2-40B4-BE49-F238E27FC236}">
                <a16:creationId xmlns:a16="http://schemas.microsoft.com/office/drawing/2014/main" id="{4480A2CC-078C-7014-B416-7DCD3CE3C209}"/>
              </a:ext>
            </a:extLst>
          </p:cNvPr>
          <p:cNvCxnSpPr>
            <a:stCxn id="24" idx="2"/>
            <a:endCxn id="31" idx="0"/>
          </p:cNvCxnSpPr>
          <p:nvPr/>
        </p:nvCxnSpPr>
        <p:spPr>
          <a:xfrm flipH="1">
            <a:off x="2075379" y="3510929"/>
            <a:ext cx="1" cy="700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テキスト ボックス 44">
            <a:extLst>
              <a:ext uri="{FF2B5EF4-FFF2-40B4-BE49-F238E27FC236}">
                <a16:creationId xmlns:a16="http://schemas.microsoft.com/office/drawing/2014/main" id="{E48DB4DA-E56C-63FC-72A0-F1FA4F61888A}"/>
              </a:ext>
            </a:extLst>
          </p:cNvPr>
          <p:cNvSpPr txBox="1"/>
          <p:nvPr/>
        </p:nvSpPr>
        <p:spPr>
          <a:xfrm>
            <a:off x="3328830" y="1430491"/>
            <a:ext cx="2105616" cy="1384995"/>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シミュレーション開始時の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25" name="フローチャート: 処理 24">
            <a:extLst>
              <a:ext uri="{FF2B5EF4-FFF2-40B4-BE49-F238E27FC236}">
                <a16:creationId xmlns:a16="http://schemas.microsoft.com/office/drawing/2014/main" id="{EEC65570-83DC-48B5-B09F-3E35DE261E64}"/>
              </a:ext>
            </a:extLst>
          </p:cNvPr>
          <p:cNvSpPr/>
          <p:nvPr/>
        </p:nvSpPr>
        <p:spPr>
          <a:xfrm>
            <a:off x="1130156" y="5686645"/>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結果保存</a:t>
            </a:r>
          </a:p>
        </p:txBody>
      </p:sp>
      <p:cxnSp>
        <p:nvCxnSpPr>
          <p:cNvPr id="27" name="直線矢印コネクタ 26">
            <a:extLst>
              <a:ext uri="{FF2B5EF4-FFF2-40B4-BE49-F238E27FC236}">
                <a16:creationId xmlns:a16="http://schemas.microsoft.com/office/drawing/2014/main" id="{7563926A-DD3D-4E06-A8E7-16976645B501}"/>
              </a:ext>
            </a:extLst>
          </p:cNvPr>
          <p:cNvCxnSpPr>
            <a:cxnSpLocks/>
            <a:stCxn id="31" idx="2"/>
            <a:endCxn id="25" idx="0"/>
          </p:cNvCxnSpPr>
          <p:nvPr/>
        </p:nvCxnSpPr>
        <p:spPr>
          <a:xfrm>
            <a:off x="2075379" y="4824035"/>
            <a:ext cx="0" cy="862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吹き出し: 角を丸めた四角形 31">
            <a:extLst>
              <a:ext uri="{FF2B5EF4-FFF2-40B4-BE49-F238E27FC236}">
                <a16:creationId xmlns:a16="http://schemas.microsoft.com/office/drawing/2014/main" id="{9EABCB98-9B13-47B8-831D-BAB3849D8355}"/>
              </a:ext>
            </a:extLst>
          </p:cNvPr>
          <p:cNvSpPr/>
          <p:nvPr/>
        </p:nvSpPr>
        <p:spPr>
          <a:xfrm>
            <a:off x="3316241" y="5470522"/>
            <a:ext cx="4861403" cy="1065360"/>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48F8FA7-26CB-4356-B3B8-A5EA6ED11478}"/>
              </a:ext>
            </a:extLst>
          </p:cNvPr>
          <p:cNvSpPr txBox="1"/>
          <p:nvPr/>
        </p:nvSpPr>
        <p:spPr>
          <a:xfrm>
            <a:off x="3398433" y="5518544"/>
            <a:ext cx="2187809" cy="954107"/>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a:t>
            </a:r>
            <a:r>
              <a:rPr lang="ja-JP" altLang="en-US" sz="1400" dirty="0">
                <a:latin typeface="ＭＳ Ｐゴシック" panose="020B0600070205080204" pitchFamily="50" charset="-128"/>
                <a:ea typeface="ＭＳ Ｐゴシック" panose="020B0600070205080204" pitchFamily="50" charset="-128"/>
              </a:rPr>
              <a:t>終了</a:t>
            </a:r>
            <a:r>
              <a:rPr lang="ja-JP" altLang="en-US" sz="1400" dirty="0">
                <a:solidFill>
                  <a:schemeClr val="tx1"/>
                </a:solidFill>
                <a:latin typeface="ＭＳ Ｐゴシック" panose="020B0600070205080204" pitchFamily="50" charset="-128"/>
                <a:ea typeface="ＭＳ Ｐゴシック" panose="020B0600070205080204" pitchFamily="50" charset="-128"/>
              </a:rPr>
              <a:t>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5" name="テキスト ボックス 34">
            <a:extLst>
              <a:ext uri="{FF2B5EF4-FFF2-40B4-BE49-F238E27FC236}">
                <a16:creationId xmlns:a16="http://schemas.microsoft.com/office/drawing/2014/main" id="{FB2F6AC2-DAFE-4AE6-A3E6-D57420D7FC22}"/>
              </a:ext>
            </a:extLst>
          </p:cNvPr>
          <p:cNvSpPr txBox="1"/>
          <p:nvPr/>
        </p:nvSpPr>
        <p:spPr>
          <a:xfrm>
            <a:off x="5629673" y="5733987"/>
            <a:ext cx="2187809" cy="738664"/>
          </a:xfrm>
          <a:prstGeom prst="rect">
            <a:avLst/>
          </a:prstGeom>
          <a:noFill/>
        </p:spPr>
        <p:txBody>
          <a:bodyPr wrap="square">
            <a:spAutoFit/>
          </a:bodyPr>
          <a:lstStyle/>
          <a:p>
            <a:pPr marL="285750" indent="-28575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タスク優先順位</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6" name="フローチャート: 処理 35">
            <a:extLst>
              <a:ext uri="{FF2B5EF4-FFF2-40B4-BE49-F238E27FC236}">
                <a16:creationId xmlns:a16="http://schemas.microsoft.com/office/drawing/2014/main" id="{557805C0-6487-4CCC-B39F-50BE0A6EAE10}"/>
              </a:ext>
            </a:extLst>
          </p:cNvPr>
          <p:cNvSpPr/>
          <p:nvPr/>
        </p:nvSpPr>
        <p:spPr>
          <a:xfrm>
            <a:off x="4381638" y="4211387"/>
            <a:ext cx="2105616"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タスク優先順位の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cxnSp>
        <p:nvCxnSpPr>
          <p:cNvPr id="37" name="直線矢印コネクタ 36">
            <a:extLst>
              <a:ext uri="{FF2B5EF4-FFF2-40B4-BE49-F238E27FC236}">
                <a16:creationId xmlns:a16="http://schemas.microsoft.com/office/drawing/2014/main" id="{3C5F5344-7A56-42D5-B77C-D4158FFBBCE5}"/>
              </a:ext>
            </a:extLst>
          </p:cNvPr>
          <p:cNvCxnSpPr>
            <a:cxnSpLocks/>
            <a:stCxn id="36" idx="1"/>
            <a:endCxn id="31" idx="3"/>
          </p:cNvCxnSpPr>
          <p:nvPr/>
        </p:nvCxnSpPr>
        <p:spPr>
          <a:xfrm flipH="1">
            <a:off x="3020601" y="4517711"/>
            <a:ext cx="13610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34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吹き出し: 角を丸めた四角形 47">
            <a:extLst>
              <a:ext uri="{FF2B5EF4-FFF2-40B4-BE49-F238E27FC236}">
                <a16:creationId xmlns:a16="http://schemas.microsoft.com/office/drawing/2014/main" id="{1B6C1384-220D-80A9-1670-D1FFB7FC7A30}"/>
              </a:ext>
            </a:extLst>
          </p:cNvPr>
          <p:cNvSpPr/>
          <p:nvPr/>
        </p:nvSpPr>
        <p:spPr>
          <a:xfrm>
            <a:off x="3246638" y="1382469"/>
            <a:ext cx="2187808" cy="1464836"/>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6687B972-D659-8C17-69E2-535040288D15}"/>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最適化を行う場合</a:t>
            </a:r>
          </a:p>
        </p:txBody>
      </p:sp>
      <p:sp>
        <p:nvSpPr>
          <p:cNvPr id="5" name="フローチャート: 処理 4">
            <a:extLst>
              <a:ext uri="{FF2B5EF4-FFF2-40B4-BE49-F238E27FC236}">
                <a16:creationId xmlns:a16="http://schemas.microsoft.com/office/drawing/2014/main" id="{9B44EF85-1061-3E72-9121-953BD6D639E3}"/>
              </a:ext>
            </a:extLst>
          </p:cNvPr>
          <p:cNvSpPr/>
          <p:nvPr/>
        </p:nvSpPr>
        <p:spPr>
          <a:xfrm>
            <a:off x="1130158" y="1558166"/>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ＭＳ Ｐゴシック" panose="020B0600070205080204" pitchFamily="50" charset="-128"/>
                <a:ea typeface="ＭＳ Ｐゴシック" panose="020B0600070205080204" pitchFamily="50" charset="-128"/>
              </a:rPr>
              <a:t>Config</a:t>
            </a:r>
            <a:r>
              <a:rPr kumimoji="1" lang="ja-JP" altLang="en-US" dirty="0">
                <a:solidFill>
                  <a:schemeClr val="tx1"/>
                </a:solidFill>
                <a:latin typeface="ＭＳ Ｐゴシック" panose="020B0600070205080204" pitchFamily="50" charset="-128"/>
                <a:ea typeface="ＭＳ Ｐゴシック" panose="020B0600070205080204" pitchFamily="50" charset="-128"/>
              </a:rPr>
              <a:t>データの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sp>
        <p:nvSpPr>
          <p:cNvPr id="24" name="フローチャート: 処理 23">
            <a:extLst>
              <a:ext uri="{FF2B5EF4-FFF2-40B4-BE49-F238E27FC236}">
                <a16:creationId xmlns:a16="http://schemas.microsoft.com/office/drawing/2014/main" id="{E0F9DDEA-9A23-82DF-AA5B-DCE3DA851F65}"/>
              </a:ext>
            </a:extLst>
          </p:cNvPr>
          <p:cNvSpPr/>
          <p:nvPr/>
        </p:nvSpPr>
        <p:spPr>
          <a:xfrm>
            <a:off x="1130157" y="2898281"/>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セットアップ</a:t>
            </a:r>
          </a:p>
        </p:txBody>
      </p:sp>
      <p:sp>
        <p:nvSpPr>
          <p:cNvPr id="26" name="テキスト ボックス 25">
            <a:extLst>
              <a:ext uri="{FF2B5EF4-FFF2-40B4-BE49-F238E27FC236}">
                <a16:creationId xmlns:a16="http://schemas.microsoft.com/office/drawing/2014/main" id="{F6D1387E-6194-E9B4-FFEC-7C8A923BD313}"/>
              </a:ext>
            </a:extLst>
          </p:cNvPr>
          <p:cNvSpPr txBox="1"/>
          <p:nvPr/>
        </p:nvSpPr>
        <p:spPr>
          <a:xfrm>
            <a:off x="4654196" y="1941816"/>
            <a:ext cx="184731" cy="369332"/>
          </a:xfrm>
          <a:prstGeom prst="rect">
            <a:avLst/>
          </a:prstGeom>
          <a:noFill/>
        </p:spPr>
        <p:txBody>
          <a:bodyPr wrap="none" rtlCol="0">
            <a:spAutoFit/>
          </a:bodyPr>
          <a:lstStyle/>
          <a:p>
            <a:endParaRPr kumimoji="1" lang="ja-JP" altLang="en-US" dirty="0"/>
          </a:p>
        </p:txBody>
      </p:sp>
      <p:cxnSp>
        <p:nvCxnSpPr>
          <p:cNvPr id="28" name="直線矢印コネクタ 27">
            <a:extLst>
              <a:ext uri="{FF2B5EF4-FFF2-40B4-BE49-F238E27FC236}">
                <a16:creationId xmlns:a16="http://schemas.microsoft.com/office/drawing/2014/main" id="{C1B63C72-EF16-E83C-0F65-417CBABB3456}"/>
              </a:ext>
            </a:extLst>
          </p:cNvPr>
          <p:cNvCxnSpPr>
            <a:stCxn id="5" idx="2"/>
            <a:endCxn id="24" idx="0"/>
          </p:cNvCxnSpPr>
          <p:nvPr/>
        </p:nvCxnSpPr>
        <p:spPr>
          <a:xfrm flipH="1">
            <a:off x="2075380" y="2170814"/>
            <a:ext cx="1" cy="727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F93CE71E-5F98-9A9E-BFB5-15321F25502D}"/>
              </a:ext>
            </a:extLst>
          </p:cNvPr>
          <p:cNvSpPr/>
          <p:nvPr/>
        </p:nvSpPr>
        <p:spPr>
          <a:xfrm>
            <a:off x="3237311" y="2956702"/>
            <a:ext cx="2197135" cy="569342"/>
          </a:xfrm>
          <a:prstGeom prst="wedgeRoundRectCallout">
            <a:avLst>
              <a:gd name="adj1" fmla="val -53936"/>
              <a:gd name="adj2" fmla="val -1648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ロボットの組立て用タスク追加</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0" name="フローチャート: 処理 29">
            <a:extLst>
              <a:ext uri="{FF2B5EF4-FFF2-40B4-BE49-F238E27FC236}">
                <a16:creationId xmlns:a16="http://schemas.microsoft.com/office/drawing/2014/main" id="{E4E6A0DD-8FBB-3349-4A77-947750638606}"/>
              </a:ext>
            </a:extLst>
          </p:cNvPr>
          <p:cNvSpPr/>
          <p:nvPr/>
        </p:nvSpPr>
        <p:spPr>
          <a:xfrm>
            <a:off x="6272608" y="2913395"/>
            <a:ext cx="2558266"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最適化アルゴリズム</a:t>
            </a:r>
          </a:p>
        </p:txBody>
      </p:sp>
      <p:sp>
        <p:nvSpPr>
          <p:cNvPr id="31" name="フローチャート: 処理 30">
            <a:extLst>
              <a:ext uri="{FF2B5EF4-FFF2-40B4-BE49-F238E27FC236}">
                <a16:creationId xmlns:a16="http://schemas.microsoft.com/office/drawing/2014/main" id="{48800913-D43A-AE8D-E6EF-9A18FF7E4217}"/>
              </a:ext>
            </a:extLst>
          </p:cNvPr>
          <p:cNvSpPr/>
          <p:nvPr/>
        </p:nvSpPr>
        <p:spPr>
          <a:xfrm>
            <a:off x="1130156" y="4211387"/>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シミュレーション実行</a:t>
            </a:r>
          </a:p>
        </p:txBody>
      </p:sp>
      <p:cxnSp>
        <p:nvCxnSpPr>
          <p:cNvPr id="33" name="直線矢印コネクタ 32">
            <a:extLst>
              <a:ext uri="{FF2B5EF4-FFF2-40B4-BE49-F238E27FC236}">
                <a16:creationId xmlns:a16="http://schemas.microsoft.com/office/drawing/2014/main" id="{4480A2CC-078C-7014-B416-7DCD3CE3C209}"/>
              </a:ext>
            </a:extLst>
          </p:cNvPr>
          <p:cNvCxnSpPr>
            <a:stCxn id="24" idx="2"/>
            <a:endCxn id="31" idx="0"/>
          </p:cNvCxnSpPr>
          <p:nvPr/>
        </p:nvCxnSpPr>
        <p:spPr>
          <a:xfrm flipH="1">
            <a:off x="2075379" y="3510929"/>
            <a:ext cx="1" cy="700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コネクタ: カギ線 39">
            <a:extLst>
              <a:ext uri="{FF2B5EF4-FFF2-40B4-BE49-F238E27FC236}">
                <a16:creationId xmlns:a16="http://schemas.microsoft.com/office/drawing/2014/main" id="{E05FBD61-51B6-A289-5F51-95859F3F52E0}"/>
              </a:ext>
            </a:extLst>
          </p:cNvPr>
          <p:cNvCxnSpPr>
            <a:stCxn id="31" idx="2"/>
            <a:endCxn id="30" idx="2"/>
          </p:cNvCxnSpPr>
          <p:nvPr/>
        </p:nvCxnSpPr>
        <p:spPr>
          <a:xfrm rot="5400000" flipH="1" flipV="1">
            <a:off x="4164564" y="1436858"/>
            <a:ext cx="1297992" cy="5476362"/>
          </a:xfrm>
          <a:prstGeom prst="bentConnector3">
            <a:avLst>
              <a:gd name="adj1" fmla="val -17612"/>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テキスト ボックス 44">
            <a:extLst>
              <a:ext uri="{FF2B5EF4-FFF2-40B4-BE49-F238E27FC236}">
                <a16:creationId xmlns:a16="http://schemas.microsoft.com/office/drawing/2014/main" id="{E48DB4DA-E56C-63FC-72A0-F1FA4F61888A}"/>
              </a:ext>
            </a:extLst>
          </p:cNvPr>
          <p:cNvSpPr txBox="1"/>
          <p:nvPr/>
        </p:nvSpPr>
        <p:spPr>
          <a:xfrm>
            <a:off x="3328830" y="1430491"/>
            <a:ext cx="2105616" cy="1384995"/>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シミュレーション開始時の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19" name="コネクタ: カギ線 18">
            <a:extLst>
              <a:ext uri="{FF2B5EF4-FFF2-40B4-BE49-F238E27FC236}">
                <a16:creationId xmlns:a16="http://schemas.microsoft.com/office/drawing/2014/main" id="{2F88867C-C0B5-4764-AC2A-F6E9E6341DFC}"/>
              </a:ext>
            </a:extLst>
          </p:cNvPr>
          <p:cNvCxnSpPr>
            <a:cxnSpLocks/>
            <a:stCxn id="30" idx="1"/>
            <a:endCxn id="31" idx="3"/>
          </p:cNvCxnSpPr>
          <p:nvPr/>
        </p:nvCxnSpPr>
        <p:spPr>
          <a:xfrm rot="10800000" flipV="1">
            <a:off x="3020602" y="3219719"/>
            <a:ext cx="3252007" cy="1297992"/>
          </a:xfrm>
          <a:prstGeom prst="bentConnector3">
            <a:avLst>
              <a:gd name="adj1" fmla="val 17409"/>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テキスト ボックス 42">
            <a:extLst>
              <a:ext uri="{FF2B5EF4-FFF2-40B4-BE49-F238E27FC236}">
                <a16:creationId xmlns:a16="http://schemas.microsoft.com/office/drawing/2014/main" id="{3F155A48-B0F4-6997-4FEF-F9D68FDF476A}"/>
              </a:ext>
            </a:extLst>
          </p:cNvPr>
          <p:cNvSpPr txBox="1"/>
          <p:nvPr/>
        </p:nvSpPr>
        <p:spPr>
          <a:xfrm>
            <a:off x="3902586" y="4047002"/>
            <a:ext cx="1107996" cy="646331"/>
          </a:xfrm>
          <a:prstGeom prst="rect">
            <a:avLst/>
          </a:prstGeom>
          <a:solidFill>
            <a:schemeClr val="bg1"/>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タスク</a:t>
            </a:r>
            <a:endParaRPr kumimoji="1" lang="en-US" altLang="ja-JP" dirty="0">
              <a:latin typeface="ＭＳ Ｐゴシック" panose="020B0600070205080204" pitchFamily="50" charset="-128"/>
              <a:ea typeface="ＭＳ Ｐゴシック" panose="020B0600070205080204" pitchFamily="50" charset="-128"/>
            </a:endParaRPr>
          </a:p>
          <a:p>
            <a:r>
              <a:rPr kumimoji="1" lang="ja-JP" altLang="en-US" dirty="0">
                <a:latin typeface="ＭＳ Ｐゴシック" panose="020B0600070205080204" pitchFamily="50" charset="-128"/>
                <a:ea typeface="ＭＳ Ｐゴシック" panose="020B0600070205080204" pitchFamily="50" charset="-128"/>
              </a:rPr>
              <a:t>優先順位</a:t>
            </a:r>
            <a:endParaRPr kumimoji="1" lang="en-US" altLang="ja-JP" dirty="0">
              <a:latin typeface="ＭＳ Ｐゴシック" panose="020B0600070205080204" pitchFamily="50" charset="-128"/>
              <a:ea typeface="ＭＳ Ｐゴシック" panose="020B0600070205080204" pitchFamily="50" charset="-128"/>
            </a:endParaRPr>
          </a:p>
        </p:txBody>
      </p:sp>
      <p:sp>
        <p:nvSpPr>
          <p:cNvPr id="49" name="テキスト ボックス 48">
            <a:extLst>
              <a:ext uri="{FF2B5EF4-FFF2-40B4-BE49-F238E27FC236}">
                <a16:creationId xmlns:a16="http://schemas.microsoft.com/office/drawing/2014/main" id="{C667EB95-C88C-826B-F74B-DAC553F08A82}"/>
              </a:ext>
            </a:extLst>
          </p:cNvPr>
          <p:cNvSpPr txBox="1"/>
          <p:nvPr/>
        </p:nvSpPr>
        <p:spPr>
          <a:xfrm>
            <a:off x="4187951" y="4844959"/>
            <a:ext cx="2164375" cy="369332"/>
          </a:xfrm>
          <a:prstGeom prst="rect">
            <a:avLst/>
          </a:prstGeom>
          <a:solidFill>
            <a:schemeClr val="bg1"/>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シミュレーション結果</a:t>
            </a:r>
            <a:endParaRPr kumimoji="1" lang="en-US" altLang="ja-JP" dirty="0">
              <a:latin typeface="ＭＳ Ｐゴシック" panose="020B0600070205080204" pitchFamily="50" charset="-128"/>
              <a:ea typeface="ＭＳ Ｐゴシック" panose="020B0600070205080204" pitchFamily="50" charset="-128"/>
            </a:endParaRPr>
          </a:p>
        </p:txBody>
      </p:sp>
      <p:sp>
        <p:nvSpPr>
          <p:cNvPr id="25" name="フローチャート: 処理 24">
            <a:extLst>
              <a:ext uri="{FF2B5EF4-FFF2-40B4-BE49-F238E27FC236}">
                <a16:creationId xmlns:a16="http://schemas.microsoft.com/office/drawing/2014/main" id="{EEC65570-83DC-48B5-B09F-3E35DE261E64}"/>
              </a:ext>
            </a:extLst>
          </p:cNvPr>
          <p:cNvSpPr/>
          <p:nvPr/>
        </p:nvSpPr>
        <p:spPr>
          <a:xfrm>
            <a:off x="1130156" y="5686645"/>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結果保存</a:t>
            </a:r>
          </a:p>
        </p:txBody>
      </p:sp>
      <p:cxnSp>
        <p:nvCxnSpPr>
          <p:cNvPr id="27" name="直線矢印コネクタ 26">
            <a:extLst>
              <a:ext uri="{FF2B5EF4-FFF2-40B4-BE49-F238E27FC236}">
                <a16:creationId xmlns:a16="http://schemas.microsoft.com/office/drawing/2014/main" id="{7563926A-DD3D-4E06-A8E7-16976645B501}"/>
              </a:ext>
            </a:extLst>
          </p:cNvPr>
          <p:cNvCxnSpPr>
            <a:cxnSpLocks/>
            <a:stCxn id="31" idx="2"/>
            <a:endCxn id="25" idx="0"/>
          </p:cNvCxnSpPr>
          <p:nvPr/>
        </p:nvCxnSpPr>
        <p:spPr>
          <a:xfrm>
            <a:off x="2075379" y="4824035"/>
            <a:ext cx="0" cy="862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吹き出し: 角を丸めた四角形 31">
            <a:extLst>
              <a:ext uri="{FF2B5EF4-FFF2-40B4-BE49-F238E27FC236}">
                <a16:creationId xmlns:a16="http://schemas.microsoft.com/office/drawing/2014/main" id="{9EABCB98-9B13-47B8-831D-BAB3849D8355}"/>
              </a:ext>
            </a:extLst>
          </p:cNvPr>
          <p:cNvSpPr/>
          <p:nvPr/>
        </p:nvSpPr>
        <p:spPr>
          <a:xfrm>
            <a:off x="3316241" y="5470522"/>
            <a:ext cx="4861403" cy="1065360"/>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48F8FA7-26CB-4356-B3B8-A5EA6ED11478}"/>
              </a:ext>
            </a:extLst>
          </p:cNvPr>
          <p:cNvSpPr txBox="1"/>
          <p:nvPr/>
        </p:nvSpPr>
        <p:spPr>
          <a:xfrm>
            <a:off x="3398433" y="5518544"/>
            <a:ext cx="2187809" cy="954107"/>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a:t>
            </a:r>
            <a:r>
              <a:rPr lang="ja-JP" altLang="en-US" sz="1400" dirty="0">
                <a:latin typeface="ＭＳ Ｐゴシック" panose="020B0600070205080204" pitchFamily="50" charset="-128"/>
                <a:ea typeface="ＭＳ Ｐゴシック" panose="020B0600070205080204" pitchFamily="50" charset="-128"/>
              </a:rPr>
              <a:t>終了</a:t>
            </a:r>
            <a:r>
              <a:rPr lang="ja-JP" altLang="en-US" sz="1400" dirty="0">
                <a:solidFill>
                  <a:schemeClr val="tx1"/>
                </a:solidFill>
                <a:latin typeface="ＭＳ Ｐゴシック" panose="020B0600070205080204" pitchFamily="50" charset="-128"/>
                <a:ea typeface="ＭＳ Ｐゴシック" panose="020B0600070205080204" pitchFamily="50" charset="-128"/>
              </a:rPr>
              <a:t>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5" name="テキスト ボックス 34">
            <a:extLst>
              <a:ext uri="{FF2B5EF4-FFF2-40B4-BE49-F238E27FC236}">
                <a16:creationId xmlns:a16="http://schemas.microsoft.com/office/drawing/2014/main" id="{FB2F6AC2-DAFE-4AE6-A3E6-D57420D7FC22}"/>
              </a:ext>
            </a:extLst>
          </p:cNvPr>
          <p:cNvSpPr txBox="1"/>
          <p:nvPr/>
        </p:nvSpPr>
        <p:spPr>
          <a:xfrm>
            <a:off x="5629673" y="5733987"/>
            <a:ext cx="2187809" cy="738664"/>
          </a:xfrm>
          <a:prstGeom prst="rect">
            <a:avLst/>
          </a:prstGeom>
          <a:noFill/>
        </p:spPr>
        <p:txBody>
          <a:bodyPr wrap="square">
            <a:spAutoFit/>
          </a:bodyPr>
          <a:lstStyle/>
          <a:p>
            <a:pPr marL="285750" indent="-28575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最良の</a:t>
            </a:r>
            <a:r>
              <a:rPr lang="ja-JP" altLang="en-US" sz="1400" dirty="0">
                <a:solidFill>
                  <a:schemeClr val="tx1"/>
                </a:solidFill>
                <a:latin typeface="ＭＳ Ｐゴシック" panose="020B0600070205080204" pitchFamily="50" charset="-128"/>
                <a:ea typeface="ＭＳ Ｐゴシック" panose="020B0600070205080204" pitchFamily="50" charset="-128"/>
              </a:rPr>
              <a:t>タスク優先順位</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55920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四角形: 角を丸くする 1047">
            <a:extLst>
              <a:ext uri="{FF2B5EF4-FFF2-40B4-BE49-F238E27FC236}">
                <a16:creationId xmlns:a16="http://schemas.microsoft.com/office/drawing/2014/main" id="{0CF96722-BE80-46EC-AE51-3D4F9B811BA9}"/>
              </a:ext>
            </a:extLst>
          </p:cNvPr>
          <p:cNvSpPr/>
          <p:nvPr/>
        </p:nvSpPr>
        <p:spPr>
          <a:xfrm>
            <a:off x="197426" y="1336335"/>
            <a:ext cx="4300089" cy="213541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C9EC7E52-DAA1-438A-A531-52FA1658A21A}"/>
              </a:ext>
            </a:extLst>
          </p:cNvPr>
          <p:cNvSpPr/>
          <p:nvPr/>
        </p:nvSpPr>
        <p:spPr>
          <a:xfrm>
            <a:off x="2940627" y="1960728"/>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1026" name="Picture 2" descr="書類・ドキュメントのアイコン04 | フリーのアイコンイラスト素材 icon-pit">
            <a:extLst>
              <a:ext uri="{FF2B5EF4-FFF2-40B4-BE49-F238E27FC236}">
                <a16:creationId xmlns:a16="http://schemas.microsoft.com/office/drawing/2014/main" id="{8DC51CB6-818F-4D58-B6CE-8F89F7AB1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99" y="1420402"/>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9E5CFFC-36D5-49DF-9D93-757E6CF6D329}"/>
              </a:ext>
            </a:extLst>
          </p:cNvPr>
          <p:cNvSpPr txBox="1"/>
          <p:nvPr/>
        </p:nvSpPr>
        <p:spPr>
          <a:xfrm>
            <a:off x="1617518" y="2025444"/>
            <a:ext cx="1211742" cy="369332"/>
          </a:xfrm>
          <a:prstGeom prst="rect">
            <a:avLst/>
          </a:prstGeom>
          <a:noFill/>
        </p:spPr>
        <p:txBody>
          <a:bodyPr wrap="none" rtlCol="0">
            <a:spAutoFit/>
          </a:bodyPr>
          <a:lstStyle/>
          <a:p>
            <a:r>
              <a:rPr kumimoji="1" lang="en-US" altLang="ja-JP" dirty="0" err="1"/>
              <a:t>Task.config</a:t>
            </a:r>
            <a:endParaRPr kumimoji="1" lang="ja-JP" altLang="en-US" dirty="0"/>
          </a:p>
        </p:txBody>
      </p:sp>
      <p:pic>
        <p:nvPicPr>
          <p:cNvPr id="8" name="Picture 2" descr="書類・ドキュメントのアイコン04 | フリーのアイコンイラスト素材 icon-pit">
            <a:extLst>
              <a:ext uri="{FF2B5EF4-FFF2-40B4-BE49-F238E27FC236}">
                <a16:creationId xmlns:a16="http://schemas.microsoft.com/office/drawing/2014/main" id="{B33557A9-BAD3-463D-ADC7-8E663FBE0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0" y="235059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1C3918E-422B-4165-9019-D43CE4779CD7}"/>
              </a:ext>
            </a:extLst>
          </p:cNvPr>
          <p:cNvSpPr txBox="1"/>
          <p:nvPr/>
        </p:nvSpPr>
        <p:spPr>
          <a:xfrm>
            <a:off x="734289" y="2955637"/>
            <a:ext cx="2404376" cy="369332"/>
          </a:xfrm>
          <a:prstGeom prst="rect">
            <a:avLst/>
          </a:prstGeom>
          <a:noFill/>
        </p:spPr>
        <p:txBody>
          <a:bodyPr wrap="none" rtlCol="0">
            <a:spAutoFit/>
          </a:bodyPr>
          <a:lstStyle/>
          <a:p>
            <a:r>
              <a:rPr lang="en-US" altLang="ja-JP" dirty="0"/>
              <a:t>Task-</a:t>
            </a:r>
            <a:r>
              <a:rPr lang="en-US" altLang="ja-JP" dirty="0" err="1"/>
              <a:t>dependency</a:t>
            </a:r>
            <a:r>
              <a:rPr kumimoji="1" lang="en-US" altLang="ja-JP" dirty="0" err="1"/>
              <a:t>.config</a:t>
            </a:r>
            <a:endParaRPr kumimoji="1" lang="en-US" altLang="ja-JP" dirty="0"/>
          </a:p>
        </p:txBody>
      </p:sp>
      <p:cxnSp>
        <p:nvCxnSpPr>
          <p:cNvPr id="10" name="コネクタ: 曲線 9">
            <a:extLst>
              <a:ext uri="{FF2B5EF4-FFF2-40B4-BE49-F238E27FC236}">
                <a16:creationId xmlns:a16="http://schemas.microsoft.com/office/drawing/2014/main" id="{61BC5B41-9FA0-498E-8D49-C37D6C13479B}"/>
              </a:ext>
            </a:extLst>
          </p:cNvPr>
          <p:cNvCxnSpPr>
            <a:stCxn id="1026" idx="3"/>
            <a:endCxn id="4" idx="0"/>
          </p:cNvCxnSpPr>
          <p:nvPr/>
        </p:nvCxnSpPr>
        <p:spPr>
          <a:xfrm>
            <a:off x="2088307" y="1815256"/>
            <a:ext cx="1273152" cy="145472"/>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コネクタ: 曲線 11">
            <a:extLst>
              <a:ext uri="{FF2B5EF4-FFF2-40B4-BE49-F238E27FC236}">
                <a16:creationId xmlns:a16="http://schemas.microsoft.com/office/drawing/2014/main" id="{3CAB7EAD-BDA1-42F3-81DE-D75A56753780}"/>
              </a:ext>
            </a:extLst>
          </p:cNvPr>
          <p:cNvCxnSpPr>
            <a:cxnSpLocks/>
            <a:stCxn id="8" idx="3"/>
            <a:endCxn id="4" idx="2"/>
          </p:cNvCxnSpPr>
          <p:nvPr/>
        </p:nvCxnSpPr>
        <p:spPr>
          <a:xfrm flipV="1">
            <a:off x="1205078" y="2459491"/>
            <a:ext cx="2156381" cy="285958"/>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四角形: 角を丸くする 14">
            <a:extLst>
              <a:ext uri="{FF2B5EF4-FFF2-40B4-BE49-F238E27FC236}">
                <a16:creationId xmlns:a16="http://schemas.microsoft.com/office/drawing/2014/main" id="{98907BCD-8F5A-47DD-90D4-99987956D2E8}"/>
              </a:ext>
            </a:extLst>
          </p:cNvPr>
          <p:cNvSpPr/>
          <p:nvPr/>
        </p:nvSpPr>
        <p:spPr>
          <a:xfrm>
            <a:off x="2940627" y="4736944"/>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6AA54722-0FC8-4D7A-8558-923B72FD7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6" y="419661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406F7A2C-66E4-4CBE-986D-C05ABD91816F}"/>
              </a:ext>
            </a:extLst>
          </p:cNvPr>
          <p:cNvSpPr txBox="1"/>
          <p:nvPr/>
        </p:nvSpPr>
        <p:spPr>
          <a:xfrm>
            <a:off x="237046" y="4887281"/>
            <a:ext cx="2032864" cy="369332"/>
          </a:xfrm>
          <a:prstGeom prst="rect">
            <a:avLst/>
          </a:prstGeom>
          <a:noFill/>
        </p:spPr>
        <p:txBody>
          <a:bodyPr wrap="none" rtlCol="0">
            <a:spAutoFit/>
          </a:bodyPr>
          <a:lstStyle/>
          <a:p>
            <a:r>
              <a:rPr kumimoji="1" lang="en-US" altLang="ja-JP" dirty="0"/>
              <a:t>Module-</a:t>
            </a:r>
            <a:r>
              <a:rPr kumimoji="1" lang="en-US" altLang="ja-JP" dirty="0" err="1"/>
              <a:t>type.config</a:t>
            </a:r>
            <a:endParaRPr kumimoji="1" lang="ja-JP" altLang="en-US" dirty="0"/>
          </a:p>
        </p:txBody>
      </p:sp>
      <p:pic>
        <p:nvPicPr>
          <p:cNvPr id="18" name="Picture 2" descr="書類・ドキュメントのアイコン04 | フリーのアイコンイラスト素材 icon-pit">
            <a:extLst>
              <a:ext uri="{FF2B5EF4-FFF2-40B4-BE49-F238E27FC236}">
                <a16:creationId xmlns:a16="http://schemas.microsoft.com/office/drawing/2014/main" id="{6289FFC0-2911-4589-80E8-81B89DA2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38" y="5479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37EA6626-E96E-4614-B3A5-435242D9A37C}"/>
              </a:ext>
            </a:extLst>
          </p:cNvPr>
          <p:cNvSpPr txBox="1"/>
          <p:nvPr/>
        </p:nvSpPr>
        <p:spPr>
          <a:xfrm>
            <a:off x="928257" y="6084055"/>
            <a:ext cx="1543949" cy="369332"/>
          </a:xfrm>
          <a:prstGeom prst="rect">
            <a:avLst/>
          </a:prstGeom>
          <a:noFill/>
        </p:spPr>
        <p:txBody>
          <a:bodyPr wrap="none" rtlCol="0">
            <a:spAutoFit/>
          </a:bodyPr>
          <a:lstStyle/>
          <a:p>
            <a:r>
              <a:rPr kumimoji="1" lang="en-US" altLang="ja-JP" dirty="0" err="1"/>
              <a:t>Module.config</a:t>
            </a:r>
            <a:endParaRPr kumimoji="1" lang="en-US" altLang="ja-JP" dirty="0"/>
          </a:p>
        </p:txBody>
      </p:sp>
      <p:cxnSp>
        <p:nvCxnSpPr>
          <p:cNvPr id="20" name="コネクタ: 曲線 19">
            <a:extLst>
              <a:ext uri="{FF2B5EF4-FFF2-40B4-BE49-F238E27FC236}">
                <a16:creationId xmlns:a16="http://schemas.microsoft.com/office/drawing/2014/main" id="{52772F07-D7A4-4E9D-A56B-FB0FCE0ED864}"/>
              </a:ext>
            </a:extLst>
          </p:cNvPr>
          <p:cNvCxnSpPr>
            <a:cxnSpLocks/>
            <a:stCxn id="16" idx="3"/>
            <a:endCxn id="29" idx="1"/>
          </p:cNvCxnSpPr>
          <p:nvPr/>
        </p:nvCxnSpPr>
        <p:spPr>
          <a:xfrm flipV="1">
            <a:off x="893074" y="4582983"/>
            <a:ext cx="748555" cy="848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コネクタ: 曲線 20">
            <a:extLst>
              <a:ext uri="{FF2B5EF4-FFF2-40B4-BE49-F238E27FC236}">
                <a16:creationId xmlns:a16="http://schemas.microsoft.com/office/drawing/2014/main" id="{F121EF73-9BB3-4335-95B0-BDF9D741F104}"/>
              </a:ext>
            </a:extLst>
          </p:cNvPr>
          <p:cNvCxnSpPr>
            <a:cxnSpLocks/>
            <a:stCxn id="18" idx="3"/>
            <a:endCxn id="15" idx="2"/>
          </p:cNvCxnSpPr>
          <p:nvPr/>
        </p:nvCxnSpPr>
        <p:spPr>
          <a:xfrm flipV="1">
            <a:off x="1399046" y="5235707"/>
            <a:ext cx="2061127" cy="63816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四角形: 角を丸くする 28">
            <a:extLst>
              <a:ext uri="{FF2B5EF4-FFF2-40B4-BE49-F238E27FC236}">
                <a16:creationId xmlns:a16="http://schemas.microsoft.com/office/drawing/2014/main" id="{4A4013E5-5E2A-45C2-9A9F-7A7A802EA1A0}"/>
              </a:ext>
            </a:extLst>
          </p:cNvPr>
          <p:cNvSpPr/>
          <p:nvPr/>
        </p:nvSpPr>
        <p:spPr>
          <a:xfrm>
            <a:off x="1641629" y="4271848"/>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Module-type</a:t>
            </a:r>
            <a:endParaRPr kumimoji="1" lang="ja-JP" altLang="en-US" dirty="0">
              <a:solidFill>
                <a:schemeClr val="tx1"/>
              </a:solidFill>
            </a:endParaRPr>
          </a:p>
        </p:txBody>
      </p:sp>
      <p:cxnSp>
        <p:nvCxnSpPr>
          <p:cNvPr id="31" name="コネクタ: 曲線 30">
            <a:extLst>
              <a:ext uri="{FF2B5EF4-FFF2-40B4-BE49-F238E27FC236}">
                <a16:creationId xmlns:a16="http://schemas.microsoft.com/office/drawing/2014/main" id="{9ED2F3F7-E086-4682-96B9-25569522CE23}"/>
              </a:ext>
            </a:extLst>
          </p:cNvPr>
          <p:cNvCxnSpPr>
            <a:cxnSpLocks/>
            <a:stCxn id="29" idx="3"/>
            <a:endCxn id="15" idx="0"/>
          </p:cNvCxnSpPr>
          <p:nvPr/>
        </p:nvCxnSpPr>
        <p:spPr>
          <a:xfrm>
            <a:off x="2767153" y="4582983"/>
            <a:ext cx="693020" cy="153961"/>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四角形: 角を丸くする 46">
            <a:extLst>
              <a:ext uri="{FF2B5EF4-FFF2-40B4-BE49-F238E27FC236}">
                <a16:creationId xmlns:a16="http://schemas.microsoft.com/office/drawing/2014/main" id="{28E63CAD-9129-40B9-8808-D2FDCDD00FED}"/>
              </a:ext>
            </a:extLst>
          </p:cNvPr>
          <p:cNvSpPr/>
          <p:nvPr/>
        </p:nvSpPr>
        <p:spPr>
          <a:xfrm>
            <a:off x="6543952" y="5627256"/>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pic>
        <p:nvPicPr>
          <p:cNvPr id="48" name="Picture 2" descr="書類・ドキュメントのアイコン04 | フリーのアイコンイラスト素材 icon-pit">
            <a:extLst>
              <a:ext uri="{FF2B5EF4-FFF2-40B4-BE49-F238E27FC236}">
                <a16:creationId xmlns:a16="http://schemas.microsoft.com/office/drawing/2014/main" id="{321EA6AD-2854-41FB-8F59-458738BD637A}"/>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69820" y="304328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1E9220D2-767C-42CA-AE20-3E90517853D4}"/>
              </a:ext>
            </a:extLst>
          </p:cNvPr>
          <p:cNvSpPr txBox="1"/>
          <p:nvPr/>
        </p:nvSpPr>
        <p:spPr>
          <a:xfrm>
            <a:off x="7388739" y="3648327"/>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0" name="Picture 2" descr="書類・ドキュメントのアイコン04 | フリーのアイコンイラスト素材 icon-pit">
            <a:extLst>
              <a:ext uri="{FF2B5EF4-FFF2-40B4-BE49-F238E27FC236}">
                <a16:creationId xmlns:a16="http://schemas.microsoft.com/office/drawing/2014/main" id="{F6442C7E-03A7-4CD9-9FF4-741C4A5D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818" y="183952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a:extLst>
              <a:ext uri="{FF2B5EF4-FFF2-40B4-BE49-F238E27FC236}">
                <a16:creationId xmlns:a16="http://schemas.microsoft.com/office/drawing/2014/main" id="{600F9913-2E61-4E4C-9AA5-E1ECB0E02A68}"/>
              </a:ext>
            </a:extLst>
          </p:cNvPr>
          <p:cNvSpPr txBox="1"/>
          <p:nvPr/>
        </p:nvSpPr>
        <p:spPr>
          <a:xfrm>
            <a:off x="6650737" y="2444565"/>
            <a:ext cx="1864613" cy="369332"/>
          </a:xfrm>
          <a:prstGeom prst="rect">
            <a:avLst/>
          </a:prstGeom>
          <a:noFill/>
        </p:spPr>
        <p:txBody>
          <a:bodyPr wrap="none" rtlCol="0">
            <a:spAutoFit/>
          </a:bodyPr>
          <a:lstStyle/>
          <a:p>
            <a:r>
              <a:rPr kumimoji="1" lang="en-US" altLang="ja-JP" dirty="0"/>
              <a:t>Robot-</a:t>
            </a:r>
            <a:r>
              <a:rPr kumimoji="1" lang="en-US" altLang="ja-JP" dirty="0" err="1"/>
              <a:t>type.config</a:t>
            </a:r>
            <a:endParaRPr kumimoji="1" lang="en-US" altLang="ja-JP" dirty="0"/>
          </a:p>
        </p:txBody>
      </p:sp>
      <p:cxnSp>
        <p:nvCxnSpPr>
          <p:cNvPr id="52" name="コネクタ: 曲線 51">
            <a:extLst>
              <a:ext uri="{FF2B5EF4-FFF2-40B4-BE49-F238E27FC236}">
                <a16:creationId xmlns:a16="http://schemas.microsoft.com/office/drawing/2014/main" id="{3BFCB0C8-F81C-4714-B658-930550E039D3}"/>
              </a:ext>
            </a:extLst>
          </p:cNvPr>
          <p:cNvCxnSpPr>
            <a:cxnSpLocks/>
            <a:stCxn id="49" idx="1"/>
            <a:endCxn id="47" idx="0"/>
          </p:cNvCxnSpPr>
          <p:nvPr/>
        </p:nvCxnSpPr>
        <p:spPr>
          <a:xfrm rot="10800000" flipV="1">
            <a:off x="7063499" y="3832992"/>
            <a:ext cx="325241" cy="179426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コネクタ: 曲線 52">
            <a:extLst>
              <a:ext uri="{FF2B5EF4-FFF2-40B4-BE49-F238E27FC236}">
                <a16:creationId xmlns:a16="http://schemas.microsoft.com/office/drawing/2014/main" id="{4829A88D-1716-4BAC-B2E1-B07DFE87B509}"/>
              </a:ext>
            </a:extLst>
          </p:cNvPr>
          <p:cNvCxnSpPr>
            <a:cxnSpLocks/>
            <a:stCxn id="51" idx="1"/>
            <a:endCxn id="54" idx="0"/>
          </p:cNvCxnSpPr>
          <p:nvPr/>
        </p:nvCxnSpPr>
        <p:spPr>
          <a:xfrm rot="10800000" flipV="1">
            <a:off x="5676989" y="2629231"/>
            <a:ext cx="973749" cy="89559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四角形: 角を丸くする 53">
            <a:extLst>
              <a:ext uri="{FF2B5EF4-FFF2-40B4-BE49-F238E27FC236}">
                <a16:creationId xmlns:a16="http://schemas.microsoft.com/office/drawing/2014/main" id="{C0DA8AF6-CB91-4690-ADBE-BC64C9DC1B18}"/>
              </a:ext>
            </a:extLst>
          </p:cNvPr>
          <p:cNvSpPr/>
          <p:nvPr/>
        </p:nvSpPr>
        <p:spPr>
          <a:xfrm>
            <a:off x="5114226" y="3524821"/>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Robot-type</a:t>
            </a:r>
            <a:endParaRPr kumimoji="1" lang="ja-JP" altLang="en-US" dirty="0">
              <a:solidFill>
                <a:schemeClr val="tx1"/>
              </a:solidFill>
            </a:endParaRPr>
          </a:p>
        </p:txBody>
      </p:sp>
      <p:cxnSp>
        <p:nvCxnSpPr>
          <p:cNvPr id="55" name="コネクタ: 曲線 54">
            <a:extLst>
              <a:ext uri="{FF2B5EF4-FFF2-40B4-BE49-F238E27FC236}">
                <a16:creationId xmlns:a16="http://schemas.microsoft.com/office/drawing/2014/main" id="{AC39227C-B884-4D62-AFA2-B05BBE7F1039}"/>
              </a:ext>
            </a:extLst>
          </p:cNvPr>
          <p:cNvCxnSpPr>
            <a:cxnSpLocks/>
            <a:stCxn id="54" idx="2"/>
            <a:endCxn id="47" idx="0"/>
          </p:cNvCxnSpPr>
          <p:nvPr/>
        </p:nvCxnSpPr>
        <p:spPr>
          <a:xfrm rot="16200000" flipH="1">
            <a:off x="5630161" y="4193918"/>
            <a:ext cx="1480165" cy="138651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コネクタ: 曲線 94">
            <a:extLst>
              <a:ext uri="{FF2B5EF4-FFF2-40B4-BE49-F238E27FC236}">
                <a16:creationId xmlns:a16="http://schemas.microsoft.com/office/drawing/2014/main" id="{ADE965A7-8EA8-4D8B-A0C2-F343F8B8177A}"/>
              </a:ext>
            </a:extLst>
          </p:cNvPr>
          <p:cNvCxnSpPr>
            <a:cxnSpLocks/>
            <a:stCxn id="29" idx="0"/>
            <a:endCxn id="54" idx="1"/>
          </p:cNvCxnSpPr>
          <p:nvPr/>
        </p:nvCxnSpPr>
        <p:spPr>
          <a:xfrm rot="5400000" flipH="1" flipV="1">
            <a:off x="3441362" y="2598985"/>
            <a:ext cx="435892" cy="2909835"/>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コネクタ: 曲線 97">
            <a:extLst>
              <a:ext uri="{FF2B5EF4-FFF2-40B4-BE49-F238E27FC236}">
                <a16:creationId xmlns:a16="http://schemas.microsoft.com/office/drawing/2014/main" id="{869F6648-5447-4556-B523-DBB7D4D7A1C3}"/>
              </a:ext>
            </a:extLst>
          </p:cNvPr>
          <p:cNvCxnSpPr>
            <a:cxnSpLocks/>
            <a:stCxn id="15" idx="3"/>
            <a:endCxn id="47" idx="1"/>
          </p:cNvCxnSpPr>
          <p:nvPr/>
        </p:nvCxnSpPr>
        <p:spPr>
          <a:xfrm>
            <a:off x="3979718" y="4986326"/>
            <a:ext cx="2564234" cy="89031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ＭＳ Ｐゴシック" panose="020B0600070205080204" pitchFamily="50" charset="-128"/>
                <a:ea typeface="ＭＳ Ｐゴシック" panose="020B0600070205080204" pitchFamily="50" charset="-128"/>
              </a:rPr>
              <a:t>Task</a:t>
            </a:r>
            <a:r>
              <a:rPr lang="ja-JP" altLang="en-US" dirty="0">
                <a:latin typeface="ＭＳ Ｐゴシック" panose="020B0600070205080204" pitchFamily="50" charset="-128"/>
                <a:ea typeface="ＭＳ Ｐゴシック" panose="020B0600070205080204" pitchFamily="50" charset="-128"/>
              </a:rPr>
              <a:t>・</a:t>
            </a:r>
            <a:r>
              <a:rPr lang="en-US" altLang="ja-JP" dirty="0">
                <a:latin typeface="ＭＳ Ｐゴシック" panose="020B0600070205080204" pitchFamily="50" charset="-128"/>
                <a:ea typeface="ＭＳ Ｐゴシック" panose="020B0600070205080204" pitchFamily="50" charset="-128"/>
              </a:rPr>
              <a:t>Robot</a:t>
            </a:r>
            <a:r>
              <a:rPr lang="ja-JP" altLang="en-US" dirty="0">
                <a:latin typeface="ＭＳ Ｐゴシック" panose="020B0600070205080204" pitchFamily="50" charset="-128"/>
                <a:ea typeface="ＭＳ Ｐゴシック" panose="020B0600070205080204" pitchFamily="50" charset="-128"/>
              </a:rPr>
              <a:t>読み込み</a:t>
            </a:r>
            <a:endParaRPr lang="en-US" altLang="ja-JP"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01977A80-3632-4BF9-9B6A-8F716271D3AF}"/>
              </a:ext>
            </a:extLst>
          </p:cNvPr>
          <p:cNvSpPr txBox="1"/>
          <p:nvPr/>
        </p:nvSpPr>
        <p:spPr>
          <a:xfrm>
            <a:off x="7725697" y="31554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pic>
        <p:nvPicPr>
          <p:cNvPr id="43" name="図 42">
            <a:extLst>
              <a:ext uri="{FF2B5EF4-FFF2-40B4-BE49-F238E27FC236}">
                <a16:creationId xmlns:a16="http://schemas.microsoft.com/office/drawing/2014/main" id="{FD3F0085-6D47-4266-B242-78256E26BF1F}"/>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7502371" y="4574166"/>
            <a:ext cx="1358624" cy="953521"/>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4">
            <a:extLst>
              <a:ext uri="{FF2B5EF4-FFF2-40B4-BE49-F238E27FC236}">
                <a16:creationId xmlns:a16="http://schemas.microsoft.com/office/drawing/2014/main" id="{5C016617-BA06-4120-8DC0-FD084C1E15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6" b="12054"/>
          <a:stretch/>
        </p:blipFill>
        <p:spPr bwMode="auto">
          <a:xfrm>
            <a:off x="3551146" y="1138510"/>
            <a:ext cx="1491042" cy="805201"/>
          </a:xfrm>
          <a:prstGeom prst="ellipse">
            <a:avLst/>
          </a:prstGeom>
          <a:ln w="63500" cap="rnd">
            <a:solidFill>
              <a:schemeClr val="accent4">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6" name="吹き出し: 角を丸めた四角形 55">
            <a:extLst>
              <a:ext uri="{FF2B5EF4-FFF2-40B4-BE49-F238E27FC236}">
                <a16:creationId xmlns:a16="http://schemas.microsoft.com/office/drawing/2014/main" id="{6D8AD469-4F1C-4D0B-8ECC-6320D7F5E64F}"/>
              </a:ext>
            </a:extLst>
          </p:cNvPr>
          <p:cNvSpPr/>
          <p:nvPr/>
        </p:nvSpPr>
        <p:spPr>
          <a:xfrm>
            <a:off x="327887" y="1413057"/>
            <a:ext cx="970712" cy="960937"/>
          </a:xfrm>
          <a:prstGeom prst="wedgeRoundRectCallout">
            <a:avLst>
              <a:gd name="adj1" fmla="val -12476"/>
              <a:gd name="adj2" fmla="val 5544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909A8B6-5E60-4DFE-8053-D2698A831662}"/>
              </a:ext>
            </a:extLst>
          </p:cNvPr>
          <p:cNvPicPr>
            <a:picLocks noChangeAspect="1"/>
          </p:cNvPicPr>
          <p:nvPr/>
        </p:nvPicPr>
        <p:blipFill>
          <a:blip r:embed="rId5"/>
          <a:stretch>
            <a:fillRect/>
          </a:stretch>
        </p:blipFill>
        <p:spPr>
          <a:xfrm>
            <a:off x="403293" y="1449014"/>
            <a:ext cx="824121" cy="864000"/>
          </a:xfrm>
          <a:prstGeom prst="rect">
            <a:avLst/>
          </a:prstGeom>
        </p:spPr>
      </p:pic>
      <p:sp>
        <p:nvSpPr>
          <p:cNvPr id="36" name="テキスト ボックス 35">
            <a:extLst>
              <a:ext uri="{FF2B5EF4-FFF2-40B4-BE49-F238E27FC236}">
                <a16:creationId xmlns:a16="http://schemas.microsoft.com/office/drawing/2014/main" id="{68995916-BDB7-4D09-A806-52BDE183A9A3}"/>
              </a:ext>
            </a:extLst>
          </p:cNvPr>
          <p:cNvSpPr txBox="1"/>
          <p:nvPr/>
        </p:nvSpPr>
        <p:spPr>
          <a:xfrm>
            <a:off x="5614006" y="1155578"/>
            <a:ext cx="3301594" cy="646331"/>
          </a:xfrm>
          <a:prstGeom prst="rect">
            <a:avLst/>
          </a:prstGeom>
          <a:noFill/>
        </p:spPr>
        <p:txBody>
          <a:bodyPr wrap="square">
            <a:spAutoFit/>
          </a:bodyPr>
          <a:lstStyle/>
          <a:p>
            <a:r>
              <a:rPr lang="ja-JP" altLang="en-US" dirty="0"/>
              <a:t>https://github.com/Yuki-Tanigaki/ModuTask</a:t>
            </a:r>
          </a:p>
        </p:txBody>
      </p:sp>
    </p:spTree>
    <p:extLst>
      <p:ext uri="{BB962C8B-B14F-4D97-AF65-F5344CB8AC3E}">
        <p14:creationId xmlns:p14="http://schemas.microsoft.com/office/powerpoint/2010/main" val="2816396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吹き出し: 角を丸めた四角形 23">
            <a:extLst>
              <a:ext uri="{FF2B5EF4-FFF2-40B4-BE49-F238E27FC236}">
                <a16:creationId xmlns:a16="http://schemas.microsoft.com/office/drawing/2014/main" id="{B10C6454-36BA-428F-95E7-D4B33D525A07}"/>
              </a:ext>
            </a:extLst>
          </p:cNvPr>
          <p:cNvSpPr/>
          <p:nvPr/>
        </p:nvSpPr>
        <p:spPr>
          <a:xfrm>
            <a:off x="777242" y="1831630"/>
            <a:ext cx="1740564" cy="1325563"/>
          </a:xfrm>
          <a:prstGeom prst="wedgeRoundRectCallout">
            <a:avLst>
              <a:gd name="adj1" fmla="val -39340"/>
              <a:gd name="adj2" fmla="val 5622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descr="画像を出力する">
            <a:extLst>
              <a:ext uri="{FF2B5EF4-FFF2-40B4-BE49-F238E27FC236}">
                <a16:creationId xmlns:a16="http://schemas.microsoft.com/office/drawing/2014/main" id="{6B42F902-2E8D-4ED7-B9DF-4287E637C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01" y="1964935"/>
            <a:ext cx="1580401" cy="1024791"/>
          </a:xfrm>
          <a:prstGeom prst="rect">
            <a:avLst/>
          </a:prstGeom>
          <a:noFill/>
          <a:extLst>
            <a:ext uri="{909E8E84-426E-40DD-AFC4-6F175D3DCCD1}">
              <a14:hiddenFill xmlns:a14="http://schemas.microsoft.com/office/drawing/2010/main">
                <a:solidFill>
                  <a:srgbClr val="FFFFFF"/>
                </a:solidFill>
              </a14:hiddenFill>
            </a:ext>
          </a:extLst>
        </p:spPr>
      </p:pic>
      <p:pic>
        <p:nvPicPr>
          <p:cNvPr id="90" name="図 89">
            <a:extLst>
              <a:ext uri="{FF2B5EF4-FFF2-40B4-BE49-F238E27FC236}">
                <a16:creationId xmlns:a16="http://schemas.microsoft.com/office/drawing/2014/main" id="{F67D7522-9B89-49B7-AB9A-400BA5BF8DD6}"/>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330973" y="4606340"/>
            <a:ext cx="1570748" cy="1102396"/>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四角形: 角を丸くする 42">
            <a:extLst>
              <a:ext uri="{FF2B5EF4-FFF2-40B4-BE49-F238E27FC236}">
                <a16:creationId xmlns:a16="http://schemas.microsoft.com/office/drawing/2014/main" id="{21BAC696-DB0B-458E-81BC-8E259128F583}"/>
              </a:ext>
            </a:extLst>
          </p:cNvPr>
          <p:cNvSpPr/>
          <p:nvPr/>
        </p:nvSpPr>
        <p:spPr>
          <a:xfrm>
            <a:off x="2588202" y="3429000"/>
            <a:ext cx="5927147" cy="30549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a:t>
            </a:r>
          </a:p>
        </p:txBody>
      </p:sp>
      <p:sp>
        <p:nvSpPr>
          <p:cNvPr id="42" name="四角形: 角を丸くする 41">
            <a:extLst>
              <a:ext uri="{FF2B5EF4-FFF2-40B4-BE49-F238E27FC236}">
                <a16:creationId xmlns:a16="http://schemas.microsoft.com/office/drawing/2014/main" id="{C4A5F68E-24ED-4021-BB07-8353F78B5CAB}"/>
              </a:ext>
            </a:extLst>
          </p:cNvPr>
          <p:cNvSpPr/>
          <p:nvPr/>
        </p:nvSpPr>
        <p:spPr>
          <a:xfrm>
            <a:off x="4727869" y="2535071"/>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Agent</a:t>
            </a:r>
            <a:endParaRPr kumimoji="1" lang="ja-JP" altLang="en-US" dirty="0">
              <a:solidFill>
                <a:schemeClr val="tx1"/>
              </a:solidFill>
            </a:endParaRPr>
          </a:p>
        </p:txBody>
      </p:sp>
      <p:sp>
        <p:nvSpPr>
          <p:cNvPr id="45" name="四角形: 角を丸くする 44">
            <a:extLst>
              <a:ext uri="{FF2B5EF4-FFF2-40B4-BE49-F238E27FC236}">
                <a16:creationId xmlns:a16="http://schemas.microsoft.com/office/drawing/2014/main" id="{0BAEF628-4607-4FD8-AE4C-4C2362C8EA70}"/>
              </a:ext>
            </a:extLst>
          </p:cNvPr>
          <p:cNvSpPr/>
          <p:nvPr/>
        </p:nvSpPr>
        <p:spPr>
          <a:xfrm>
            <a:off x="3096496" y="2535071"/>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56" name="Picture 2" descr="書類・ドキュメントのアイコン04 | フリーのアイコンイラスト素材 icon-pit">
            <a:extLst>
              <a:ext uri="{FF2B5EF4-FFF2-40B4-BE49-F238E27FC236}">
                <a16:creationId xmlns:a16="http://schemas.microsoft.com/office/drawing/2014/main" id="{86AD6E76-A9DF-4FF2-9CB4-24493EC62D81}"/>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0078"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5BC97EF3-6590-4575-B2D7-C40D7C8CBE17}"/>
              </a:ext>
            </a:extLst>
          </p:cNvPr>
          <p:cNvSpPr txBox="1"/>
          <p:nvPr/>
        </p:nvSpPr>
        <p:spPr>
          <a:xfrm>
            <a:off x="4940178" y="561699"/>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cxnSp>
        <p:nvCxnSpPr>
          <p:cNvPr id="61" name="コネクタ: 曲線 60">
            <a:extLst>
              <a:ext uri="{FF2B5EF4-FFF2-40B4-BE49-F238E27FC236}">
                <a16:creationId xmlns:a16="http://schemas.microsoft.com/office/drawing/2014/main" id="{DBDABA96-9FB7-4489-963B-3B80C893A581}"/>
              </a:ext>
            </a:extLst>
          </p:cNvPr>
          <p:cNvCxnSpPr>
            <a:cxnSpLocks/>
            <a:stCxn id="56" idx="3"/>
            <a:endCxn id="42" idx="3"/>
          </p:cNvCxnSpPr>
          <p:nvPr/>
        </p:nvCxnSpPr>
        <p:spPr>
          <a:xfrm flipH="1">
            <a:off x="5766960" y="1299867"/>
            <a:ext cx="242826" cy="1484586"/>
          </a:xfrm>
          <a:prstGeom prst="curvedConnector3">
            <a:avLst>
              <a:gd name="adj1" fmla="val -9414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テキスト ボックス 38">
            <a:extLst>
              <a:ext uri="{FF2B5EF4-FFF2-40B4-BE49-F238E27FC236}">
                <a16:creationId xmlns:a16="http://schemas.microsoft.com/office/drawing/2014/main" id="{68486F70-2D34-46D8-B9C7-74686C8A2014}"/>
              </a:ext>
            </a:extLst>
          </p:cNvPr>
          <p:cNvSpPr txBox="1"/>
          <p:nvPr/>
        </p:nvSpPr>
        <p:spPr>
          <a:xfrm>
            <a:off x="2754388" y="3582318"/>
            <a:ext cx="1387431" cy="461665"/>
          </a:xfrm>
          <a:prstGeom prst="rect">
            <a:avLst/>
          </a:prstGeom>
          <a:noFill/>
        </p:spPr>
        <p:txBody>
          <a:bodyPr wrap="none" rtlCol="0">
            <a:spAutoFit/>
          </a:bodyPr>
          <a:lstStyle/>
          <a:p>
            <a:r>
              <a:rPr kumimoji="1" lang="en-US" altLang="ja-JP" sz="2400" dirty="0"/>
              <a:t>Simulator</a:t>
            </a:r>
            <a:endParaRPr kumimoji="1" lang="ja-JP" altLang="en-US" sz="2400" dirty="0"/>
          </a:p>
        </p:txBody>
      </p:sp>
      <p:pic>
        <p:nvPicPr>
          <p:cNvPr id="67" name="Picture 2" descr="書類・ドキュメントのアイコン04 | フリーのアイコンイラスト素材 icon-pit">
            <a:extLst>
              <a:ext uri="{FF2B5EF4-FFF2-40B4-BE49-F238E27FC236}">
                <a16:creationId xmlns:a16="http://schemas.microsoft.com/office/drawing/2014/main" id="{D616CEBD-1321-484B-9635-92D7B5A16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0069"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FBE65E4F-D572-4F51-A027-B873727AECE5}"/>
              </a:ext>
            </a:extLst>
          </p:cNvPr>
          <p:cNvSpPr txBox="1"/>
          <p:nvPr/>
        </p:nvSpPr>
        <p:spPr>
          <a:xfrm>
            <a:off x="7106322" y="561699"/>
            <a:ext cx="1242584" cy="369332"/>
          </a:xfrm>
          <a:prstGeom prst="rect">
            <a:avLst/>
          </a:prstGeom>
          <a:noFill/>
        </p:spPr>
        <p:txBody>
          <a:bodyPr wrap="none" rtlCol="0">
            <a:spAutoFit/>
          </a:bodyPr>
          <a:lstStyle/>
          <a:p>
            <a:r>
              <a:rPr kumimoji="1" lang="en-US" altLang="ja-JP" dirty="0" err="1"/>
              <a:t>Map.config</a:t>
            </a:r>
            <a:endParaRPr kumimoji="1" lang="en-US" altLang="ja-JP" dirty="0"/>
          </a:p>
        </p:txBody>
      </p:sp>
      <p:cxnSp>
        <p:nvCxnSpPr>
          <p:cNvPr id="69" name="コネクタ: 曲線 68">
            <a:extLst>
              <a:ext uri="{FF2B5EF4-FFF2-40B4-BE49-F238E27FC236}">
                <a16:creationId xmlns:a16="http://schemas.microsoft.com/office/drawing/2014/main" id="{CF4017BC-BB95-43E0-BDD1-AF1E03F902B2}"/>
              </a:ext>
            </a:extLst>
          </p:cNvPr>
          <p:cNvCxnSpPr>
            <a:cxnSpLocks/>
            <a:stCxn id="67" idx="2"/>
            <a:endCxn id="80" idx="0"/>
          </p:cNvCxnSpPr>
          <p:nvPr/>
        </p:nvCxnSpPr>
        <p:spPr>
          <a:xfrm rot="5400000">
            <a:off x="7073861" y="2114009"/>
            <a:ext cx="840350" cy="177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四角形: 角を丸くする 75">
            <a:extLst>
              <a:ext uri="{FF2B5EF4-FFF2-40B4-BE49-F238E27FC236}">
                <a16:creationId xmlns:a16="http://schemas.microsoft.com/office/drawing/2014/main" id="{CE202A87-30BF-41EB-AC3D-DF7E45EE8F07}"/>
              </a:ext>
            </a:extLst>
          </p:cNvPr>
          <p:cNvSpPr/>
          <p:nvPr/>
        </p:nvSpPr>
        <p:spPr>
          <a:xfrm>
            <a:off x="4727250" y="1797315"/>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cxnSp>
        <p:nvCxnSpPr>
          <p:cNvPr id="77" name="コネクタ: 曲線 76">
            <a:extLst>
              <a:ext uri="{FF2B5EF4-FFF2-40B4-BE49-F238E27FC236}">
                <a16:creationId xmlns:a16="http://schemas.microsoft.com/office/drawing/2014/main" id="{F557A8E5-43D1-4D2D-9E22-DEC04ED945BC}"/>
              </a:ext>
            </a:extLst>
          </p:cNvPr>
          <p:cNvCxnSpPr>
            <a:cxnSpLocks/>
            <a:stCxn id="76" idx="2"/>
            <a:endCxn id="42" idx="0"/>
          </p:cNvCxnSpPr>
          <p:nvPr/>
        </p:nvCxnSpPr>
        <p:spPr>
          <a:xfrm rot="16200000" flipH="1">
            <a:off x="5127609" y="2415264"/>
            <a:ext cx="238993" cy="61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四角形: 角を丸くする 79">
            <a:extLst>
              <a:ext uri="{FF2B5EF4-FFF2-40B4-BE49-F238E27FC236}">
                <a16:creationId xmlns:a16="http://schemas.microsoft.com/office/drawing/2014/main" id="{ED60F98A-152C-4E23-A2E4-F5A3A4B8160F}"/>
              </a:ext>
            </a:extLst>
          </p:cNvPr>
          <p:cNvSpPr/>
          <p:nvPr/>
        </p:nvSpPr>
        <p:spPr>
          <a:xfrm>
            <a:off x="6642394" y="2535071"/>
            <a:ext cx="1701510" cy="498763"/>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Charge-station</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20A835FB-639B-44F7-AD03-2105B8A30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33" y="2948159"/>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93116C7-77B6-4B4D-BB57-41A474A93FAB}"/>
              </a:ext>
            </a:extLst>
          </p:cNvPr>
          <p:cNvSpPr txBox="1"/>
          <p:nvPr/>
        </p:nvSpPr>
        <p:spPr>
          <a:xfrm>
            <a:off x="382699" y="3617873"/>
            <a:ext cx="2045688" cy="369332"/>
          </a:xfrm>
          <a:prstGeom prst="rect">
            <a:avLst/>
          </a:prstGeom>
          <a:noFill/>
        </p:spPr>
        <p:txBody>
          <a:bodyPr wrap="none" rtlCol="0">
            <a:spAutoFit/>
          </a:bodyPr>
          <a:lstStyle/>
          <a:p>
            <a:r>
              <a:rPr kumimoji="1" lang="en-US" altLang="ja-JP" dirty="0"/>
              <a:t>Risk-</a:t>
            </a:r>
            <a:r>
              <a:rPr kumimoji="1" lang="en-US" altLang="ja-JP" dirty="0" err="1"/>
              <a:t>scenario.config</a:t>
            </a:r>
            <a:endParaRPr kumimoji="1" lang="en-US" altLang="ja-JP" dirty="0"/>
          </a:p>
        </p:txBody>
      </p:sp>
      <p:sp>
        <p:nvSpPr>
          <p:cNvPr id="2" name="楕円 1">
            <a:extLst>
              <a:ext uri="{FF2B5EF4-FFF2-40B4-BE49-F238E27FC236}">
                <a16:creationId xmlns:a16="http://schemas.microsoft.com/office/drawing/2014/main" id="{84F1CC08-4625-4A4B-B229-78B4DC2855E8}"/>
              </a:ext>
            </a:extLst>
          </p:cNvPr>
          <p:cNvSpPr/>
          <p:nvPr/>
        </p:nvSpPr>
        <p:spPr>
          <a:xfrm>
            <a:off x="5246441" y="5000242"/>
            <a:ext cx="288000" cy="288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1726ECB-30A6-437F-A4A4-C356410C69D0}"/>
              </a:ext>
            </a:extLst>
          </p:cNvPr>
          <p:cNvSpPr txBox="1"/>
          <p:nvPr/>
        </p:nvSpPr>
        <p:spPr>
          <a:xfrm>
            <a:off x="5279549" y="5168601"/>
            <a:ext cx="1860593" cy="369332"/>
          </a:xfrm>
          <a:prstGeom prst="rect">
            <a:avLst/>
          </a:prstGeom>
          <a:noFill/>
        </p:spPr>
        <p:txBody>
          <a:bodyPr wrap="square">
            <a:spAutoFit/>
          </a:bodyPr>
          <a:lstStyle/>
          <a:p>
            <a:pPr algn="ctr"/>
            <a:r>
              <a:rPr kumimoji="1" lang="en-US" altLang="ja-JP" dirty="0">
                <a:solidFill>
                  <a:schemeClr val="tx1"/>
                </a:solidFill>
              </a:rPr>
              <a:t>Charge-station</a:t>
            </a:r>
            <a:endParaRPr kumimoji="1" lang="ja-JP" altLang="en-US" dirty="0">
              <a:solidFill>
                <a:schemeClr val="tx1"/>
              </a:solidFill>
            </a:endParaRPr>
          </a:p>
        </p:txBody>
      </p:sp>
      <p:sp>
        <p:nvSpPr>
          <p:cNvPr id="10" name="矢印: 下 9">
            <a:extLst>
              <a:ext uri="{FF2B5EF4-FFF2-40B4-BE49-F238E27FC236}">
                <a16:creationId xmlns:a16="http://schemas.microsoft.com/office/drawing/2014/main" id="{CB4531F1-3FF2-4EA3-A912-604860A9957C}"/>
              </a:ext>
            </a:extLst>
          </p:cNvPr>
          <p:cNvSpPr/>
          <p:nvPr/>
        </p:nvSpPr>
        <p:spPr>
          <a:xfrm>
            <a:off x="4571999" y="3126297"/>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8F46025-60A3-4378-800C-01F136177CBA}"/>
              </a:ext>
            </a:extLst>
          </p:cNvPr>
          <p:cNvSpPr/>
          <p:nvPr/>
        </p:nvSpPr>
        <p:spPr>
          <a:xfrm rot="20365265">
            <a:off x="2880492" y="4073845"/>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960AF0D8-C97E-4FFF-A485-A0698E3E69ED}"/>
              </a:ext>
            </a:extLst>
          </p:cNvPr>
          <p:cNvSpPr/>
          <p:nvPr/>
        </p:nvSpPr>
        <p:spPr>
          <a:xfrm rot="2182362">
            <a:off x="6744467" y="3781692"/>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8DA6BA3-A1E9-4D2D-9701-C19F4E053A30}"/>
              </a:ext>
            </a:extLst>
          </p:cNvPr>
          <p:cNvSpPr/>
          <p:nvPr/>
        </p:nvSpPr>
        <p:spPr>
          <a:xfrm rot="2182362">
            <a:off x="3973459" y="5349607"/>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F93AB17-0BD1-4C37-872C-4A11708A0151}"/>
              </a:ext>
            </a:extLst>
          </p:cNvPr>
          <p:cNvSpPr txBox="1"/>
          <p:nvPr/>
        </p:nvSpPr>
        <p:spPr>
          <a:xfrm>
            <a:off x="6654756" y="4771798"/>
            <a:ext cx="1860593" cy="369332"/>
          </a:xfrm>
          <a:prstGeom prst="rect">
            <a:avLst/>
          </a:prstGeom>
          <a:noFill/>
        </p:spPr>
        <p:txBody>
          <a:bodyPr wrap="square">
            <a:spAutoFit/>
          </a:bodyPr>
          <a:lstStyle/>
          <a:p>
            <a:pPr algn="ctr"/>
            <a:r>
              <a:rPr kumimoji="1" lang="en-US" altLang="ja-JP" dirty="0">
                <a:solidFill>
                  <a:schemeClr val="tx1"/>
                </a:solidFill>
              </a:rPr>
              <a:t>Work-place B</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1BD27CE2-3815-483C-BF76-9D95EEA2C153}"/>
              </a:ext>
            </a:extLst>
          </p:cNvPr>
          <p:cNvSpPr txBox="1"/>
          <p:nvPr/>
        </p:nvSpPr>
        <p:spPr>
          <a:xfrm>
            <a:off x="2517806" y="5079288"/>
            <a:ext cx="1860593" cy="369332"/>
          </a:xfrm>
          <a:prstGeom prst="rect">
            <a:avLst/>
          </a:prstGeom>
          <a:noFill/>
        </p:spPr>
        <p:txBody>
          <a:bodyPr wrap="square">
            <a:spAutoFit/>
          </a:bodyPr>
          <a:lstStyle/>
          <a:p>
            <a:pPr algn="ctr"/>
            <a:r>
              <a:rPr kumimoji="1" lang="en-US" altLang="ja-JP" dirty="0">
                <a:solidFill>
                  <a:schemeClr val="tx1"/>
                </a:solidFill>
              </a:rPr>
              <a:t>Work-place A</a:t>
            </a:r>
            <a:endParaRPr kumimoji="1" lang="ja-JP" altLang="en-US" dirty="0">
              <a:solidFill>
                <a:schemeClr val="tx1"/>
              </a:solidFill>
            </a:endParaRPr>
          </a:p>
        </p:txBody>
      </p:sp>
      <p:sp>
        <p:nvSpPr>
          <p:cNvPr id="35" name="テキスト ボックス 34">
            <a:extLst>
              <a:ext uri="{FF2B5EF4-FFF2-40B4-BE49-F238E27FC236}">
                <a16:creationId xmlns:a16="http://schemas.microsoft.com/office/drawing/2014/main" id="{760FD9F4-F319-47D8-8867-BE2AE31230B5}"/>
              </a:ext>
            </a:extLst>
          </p:cNvPr>
          <p:cNvSpPr txBox="1"/>
          <p:nvPr/>
        </p:nvSpPr>
        <p:spPr>
          <a:xfrm>
            <a:off x="4604144" y="5978902"/>
            <a:ext cx="1860593" cy="369332"/>
          </a:xfrm>
          <a:prstGeom prst="rect">
            <a:avLst/>
          </a:prstGeom>
          <a:noFill/>
        </p:spPr>
        <p:txBody>
          <a:bodyPr wrap="square">
            <a:spAutoFit/>
          </a:bodyPr>
          <a:lstStyle/>
          <a:p>
            <a:pPr algn="ctr"/>
            <a:r>
              <a:rPr kumimoji="1" lang="en-US" altLang="ja-JP" dirty="0">
                <a:solidFill>
                  <a:schemeClr val="tx1"/>
                </a:solidFill>
              </a:rPr>
              <a:t>Work-place C</a:t>
            </a:r>
            <a:endParaRPr kumimoji="1" lang="ja-JP" altLang="en-US" dirty="0">
              <a:solidFill>
                <a:schemeClr val="tx1"/>
              </a:solidFill>
            </a:endParaRPr>
          </a:p>
        </p:txBody>
      </p:sp>
      <p:grpSp>
        <p:nvGrpSpPr>
          <p:cNvPr id="19" name="グループ化 18">
            <a:extLst>
              <a:ext uri="{FF2B5EF4-FFF2-40B4-BE49-F238E27FC236}">
                <a16:creationId xmlns:a16="http://schemas.microsoft.com/office/drawing/2014/main" id="{F3CEE0B1-CEC9-4B7A-955A-759FA23C7F4C}"/>
              </a:ext>
            </a:extLst>
          </p:cNvPr>
          <p:cNvGrpSpPr/>
          <p:nvPr/>
        </p:nvGrpSpPr>
        <p:grpSpPr>
          <a:xfrm>
            <a:off x="4660733" y="4008208"/>
            <a:ext cx="429941" cy="219320"/>
            <a:chOff x="4660733" y="4008208"/>
            <a:chExt cx="429941" cy="219320"/>
          </a:xfrm>
        </p:grpSpPr>
        <p:sp>
          <p:nvSpPr>
            <p:cNvPr id="13" name="六角形 12">
              <a:extLst>
                <a:ext uri="{FF2B5EF4-FFF2-40B4-BE49-F238E27FC236}">
                  <a16:creationId xmlns:a16="http://schemas.microsoft.com/office/drawing/2014/main" id="{817717B9-6AC0-4108-8407-4715528EED03}"/>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D06DA411-7BF6-4477-9126-F286A07235D4}"/>
                </a:ext>
              </a:extLst>
            </p:cNvPr>
            <p:cNvGrpSpPr/>
            <p:nvPr/>
          </p:nvGrpSpPr>
          <p:grpSpPr>
            <a:xfrm rot="21154170">
              <a:off x="4660733" y="4103688"/>
              <a:ext cx="57317" cy="108743"/>
              <a:chOff x="4667083" y="4081463"/>
              <a:chExt cx="57317" cy="108743"/>
            </a:xfrm>
          </p:grpSpPr>
          <p:sp>
            <p:nvSpPr>
              <p:cNvPr id="15" name="フリーフォーム: 図形 14">
                <a:extLst>
                  <a:ext uri="{FF2B5EF4-FFF2-40B4-BE49-F238E27FC236}">
                    <a16:creationId xmlns:a16="http://schemas.microsoft.com/office/drawing/2014/main" id="{8B7ECCBD-DDFF-4A2C-ABE3-4D19B3437D68}"/>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図形 43">
                <a:extLst>
                  <a:ext uri="{FF2B5EF4-FFF2-40B4-BE49-F238E27FC236}">
                    <a16:creationId xmlns:a16="http://schemas.microsoft.com/office/drawing/2014/main" id="{09E53542-0279-4DBB-B30F-F937768B814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41410C51-2356-4E89-B139-27E60DD7867D}"/>
                </a:ext>
              </a:extLst>
            </p:cNvPr>
            <p:cNvGrpSpPr/>
            <p:nvPr/>
          </p:nvGrpSpPr>
          <p:grpSpPr>
            <a:xfrm rot="10209708">
              <a:off x="5033357" y="4012305"/>
              <a:ext cx="57317" cy="108743"/>
              <a:chOff x="4667083" y="4081463"/>
              <a:chExt cx="57317" cy="108743"/>
            </a:xfrm>
          </p:grpSpPr>
          <p:sp>
            <p:nvSpPr>
              <p:cNvPr id="49" name="フリーフォーム: 図形 48">
                <a:extLst>
                  <a:ext uri="{FF2B5EF4-FFF2-40B4-BE49-F238E27FC236}">
                    <a16:creationId xmlns:a16="http://schemas.microsoft.com/office/drawing/2014/main" id="{0CEE476C-87FB-4413-9BE1-BE6023841740}"/>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85B09F61-4BD4-4231-B1FF-E99E866B77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 name="グループ化 50">
            <a:extLst>
              <a:ext uri="{FF2B5EF4-FFF2-40B4-BE49-F238E27FC236}">
                <a16:creationId xmlns:a16="http://schemas.microsoft.com/office/drawing/2014/main" id="{71A18C96-E152-4905-90A4-E3BEB70B7181}"/>
              </a:ext>
            </a:extLst>
          </p:cNvPr>
          <p:cNvGrpSpPr/>
          <p:nvPr/>
        </p:nvGrpSpPr>
        <p:grpSpPr>
          <a:xfrm rot="936015">
            <a:off x="4174441" y="4700559"/>
            <a:ext cx="429941" cy="219320"/>
            <a:chOff x="4660733" y="4008208"/>
            <a:chExt cx="429941" cy="219320"/>
          </a:xfrm>
        </p:grpSpPr>
        <p:sp>
          <p:nvSpPr>
            <p:cNvPr id="52" name="六角形 51">
              <a:extLst>
                <a:ext uri="{FF2B5EF4-FFF2-40B4-BE49-F238E27FC236}">
                  <a16:creationId xmlns:a16="http://schemas.microsoft.com/office/drawing/2014/main" id="{FBC52BE1-08C4-4ABA-8E60-22D8E1A8703D}"/>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グループ化 52">
              <a:extLst>
                <a:ext uri="{FF2B5EF4-FFF2-40B4-BE49-F238E27FC236}">
                  <a16:creationId xmlns:a16="http://schemas.microsoft.com/office/drawing/2014/main" id="{38BE7A5F-3CA3-4D35-B6D1-02BE44B13F22}"/>
                </a:ext>
              </a:extLst>
            </p:cNvPr>
            <p:cNvGrpSpPr/>
            <p:nvPr/>
          </p:nvGrpSpPr>
          <p:grpSpPr>
            <a:xfrm rot="21154170">
              <a:off x="4660733" y="4103688"/>
              <a:ext cx="57317" cy="108743"/>
              <a:chOff x="4667083" y="4081463"/>
              <a:chExt cx="57317" cy="108743"/>
            </a:xfrm>
          </p:grpSpPr>
          <p:sp>
            <p:nvSpPr>
              <p:cNvPr id="58" name="フリーフォーム: 図形 57">
                <a:extLst>
                  <a:ext uri="{FF2B5EF4-FFF2-40B4-BE49-F238E27FC236}">
                    <a16:creationId xmlns:a16="http://schemas.microsoft.com/office/drawing/2014/main" id="{450F4361-0933-4CB4-A0C8-76D6BA9C01D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図形 58">
                <a:extLst>
                  <a:ext uri="{FF2B5EF4-FFF2-40B4-BE49-F238E27FC236}">
                    <a16:creationId xmlns:a16="http://schemas.microsoft.com/office/drawing/2014/main" id="{8D07457B-E0BB-4AFC-B6D8-EACF9A11B13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a:extLst>
                <a:ext uri="{FF2B5EF4-FFF2-40B4-BE49-F238E27FC236}">
                  <a16:creationId xmlns:a16="http://schemas.microsoft.com/office/drawing/2014/main" id="{2F4DCE4D-6356-42D4-9E58-439A81DB2B54}"/>
                </a:ext>
              </a:extLst>
            </p:cNvPr>
            <p:cNvGrpSpPr/>
            <p:nvPr/>
          </p:nvGrpSpPr>
          <p:grpSpPr>
            <a:xfrm rot="10209708">
              <a:off x="5033357" y="4012305"/>
              <a:ext cx="57317" cy="108743"/>
              <a:chOff x="4667083" y="4081463"/>
              <a:chExt cx="57317" cy="108743"/>
            </a:xfrm>
          </p:grpSpPr>
          <p:sp>
            <p:nvSpPr>
              <p:cNvPr id="55" name="フリーフォーム: 図形 54">
                <a:extLst>
                  <a:ext uri="{FF2B5EF4-FFF2-40B4-BE49-F238E27FC236}">
                    <a16:creationId xmlns:a16="http://schemas.microsoft.com/office/drawing/2014/main" id="{EDC7A1D9-495C-4A41-B782-31D40977A4A4}"/>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D1091314-700D-4477-AE71-0A2AA84346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2" name="グループ化 61">
            <a:extLst>
              <a:ext uri="{FF2B5EF4-FFF2-40B4-BE49-F238E27FC236}">
                <a16:creationId xmlns:a16="http://schemas.microsoft.com/office/drawing/2014/main" id="{A9BA7D6D-746B-4E51-A908-F8550586BE0A}"/>
              </a:ext>
            </a:extLst>
          </p:cNvPr>
          <p:cNvGrpSpPr/>
          <p:nvPr/>
        </p:nvGrpSpPr>
        <p:grpSpPr>
          <a:xfrm rot="7589480">
            <a:off x="5812158" y="4459660"/>
            <a:ext cx="429941" cy="219320"/>
            <a:chOff x="4660733" y="4008208"/>
            <a:chExt cx="429941" cy="219320"/>
          </a:xfrm>
        </p:grpSpPr>
        <p:sp>
          <p:nvSpPr>
            <p:cNvPr id="63" name="六角形 62">
              <a:extLst>
                <a:ext uri="{FF2B5EF4-FFF2-40B4-BE49-F238E27FC236}">
                  <a16:creationId xmlns:a16="http://schemas.microsoft.com/office/drawing/2014/main" id="{4D259853-503E-44E6-83DE-AB655F4B01C1}"/>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7D1A9DBC-0578-4947-A144-56F985EC2000}"/>
                </a:ext>
              </a:extLst>
            </p:cNvPr>
            <p:cNvGrpSpPr/>
            <p:nvPr/>
          </p:nvGrpSpPr>
          <p:grpSpPr>
            <a:xfrm rot="21154170">
              <a:off x="4660733" y="4103688"/>
              <a:ext cx="57317" cy="108743"/>
              <a:chOff x="4667083" y="4081463"/>
              <a:chExt cx="57317" cy="108743"/>
            </a:xfrm>
          </p:grpSpPr>
          <p:sp>
            <p:nvSpPr>
              <p:cNvPr id="71" name="フリーフォーム: 図形 70">
                <a:extLst>
                  <a:ext uri="{FF2B5EF4-FFF2-40B4-BE49-F238E27FC236}">
                    <a16:creationId xmlns:a16="http://schemas.microsoft.com/office/drawing/2014/main" id="{1534A13D-9134-49AF-84E8-0EA4C3579D8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図形 71">
                <a:extLst>
                  <a:ext uri="{FF2B5EF4-FFF2-40B4-BE49-F238E27FC236}">
                    <a16:creationId xmlns:a16="http://schemas.microsoft.com/office/drawing/2014/main" id="{3C133DC5-820E-4A57-B32C-E16708F9A13F}"/>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a:extLst>
                <a:ext uri="{FF2B5EF4-FFF2-40B4-BE49-F238E27FC236}">
                  <a16:creationId xmlns:a16="http://schemas.microsoft.com/office/drawing/2014/main" id="{DBAF5466-AE89-493E-B193-40976F5DF4F6}"/>
                </a:ext>
              </a:extLst>
            </p:cNvPr>
            <p:cNvGrpSpPr/>
            <p:nvPr/>
          </p:nvGrpSpPr>
          <p:grpSpPr>
            <a:xfrm rot="10209708">
              <a:off x="5033357" y="4012305"/>
              <a:ext cx="57317" cy="108743"/>
              <a:chOff x="4667083" y="4081463"/>
              <a:chExt cx="57317" cy="108743"/>
            </a:xfrm>
          </p:grpSpPr>
          <p:sp>
            <p:nvSpPr>
              <p:cNvPr id="66" name="フリーフォーム: 図形 65">
                <a:extLst>
                  <a:ext uri="{FF2B5EF4-FFF2-40B4-BE49-F238E27FC236}">
                    <a16:creationId xmlns:a16="http://schemas.microsoft.com/office/drawing/2014/main" id="{1D4F1596-B66F-4FB2-99C8-EF0B9B722A2E}"/>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AAFC70DE-BDEC-47C1-B35B-1804D736F6BA}"/>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3" name="グループ化 72">
            <a:extLst>
              <a:ext uri="{FF2B5EF4-FFF2-40B4-BE49-F238E27FC236}">
                <a16:creationId xmlns:a16="http://schemas.microsoft.com/office/drawing/2014/main" id="{3EE0BBAF-3CFB-476A-B3D9-1AB8F007692A}"/>
              </a:ext>
            </a:extLst>
          </p:cNvPr>
          <p:cNvGrpSpPr/>
          <p:nvPr/>
        </p:nvGrpSpPr>
        <p:grpSpPr>
          <a:xfrm rot="2055969">
            <a:off x="5083775" y="5664277"/>
            <a:ext cx="429941" cy="219320"/>
            <a:chOff x="4660733" y="4008208"/>
            <a:chExt cx="429941" cy="219320"/>
          </a:xfrm>
        </p:grpSpPr>
        <p:sp>
          <p:nvSpPr>
            <p:cNvPr id="74" name="六角形 73">
              <a:extLst>
                <a:ext uri="{FF2B5EF4-FFF2-40B4-BE49-F238E27FC236}">
                  <a16:creationId xmlns:a16="http://schemas.microsoft.com/office/drawing/2014/main" id="{EF3710E7-0B71-4764-A536-619FB58EB670}"/>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5" name="グループ化 74">
              <a:extLst>
                <a:ext uri="{FF2B5EF4-FFF2-40B4-BE49-F238E27FC236}">
                  <a16:creationId xmlns:a16="http://schemas.microsoft.com/office/drawing/2014/main" id="{9876DE69-0B80-4C0A-8E64-3DEC66A3E666}"/>
                </a:ext>
              </a:extLst>
            </p:cNvPr>
            <p:cNvGrpSpPr/>
            <p:nvPr/>
          </p:nvGrpSpPr>
          <p:grpSpPr>
            <a:xfrm rot="21154170">
              <a:off x="4660733" y="4103688"/>
              <a:ext cx="57317" cy="108743"/>
              <a:chOff x="4667083" y="4081463"/>
              <a:chExt cx="57317" cy="108743"/>
            </a:xfrm>
          </p:grpSpPr>
          <p:sp>
            <p:nvSpPr>
              <p:cNvPr id="82" name="フリーフォーム: 図形 81">
                <a:extLst>
                  <a:ext uri="{FF2B5EF4-FFF2-40B4-BE49-F238E27FC236}">
                    <a16:creationId xmlns:a16="http://schemas.microsoft.com/office/drawing/2014/main" id="{E1E8BC3B-B653-47DD-9421-D41CBF1E4DEC}"/>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フリーフォーム: 図形 82">
                <a:extLst>
                  <a:ext uri="{FF2B5EF4-FFF2-40B4-BE49-F238E27FC236}">
                    <a16:creationId xmlns:a16="http://schemas.microsoft.com/office/drawing/2014/main" id="{F3DD423E-1246-4B66-9E14-8C8DE6DF7B58}"/>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BA1440E2-4DB6-4374-8F47-3BB909B5B2B9}"/>
                </a:ext>
              </a:extLst>
            </p:cNvPr>
            <p:cNvGrpSpPr/>
            <p:nvPr/>
          </p:nvGrpSpPr>
          <p:grpSpPr>
            <a:xfrm rot="10209708">
              <a:off x="5033357" y="4012305"/>
              <a:ext cx="57317" cy="108743"/>
              <a:chOff x="4667083" y="4081463"/>
              <a:chExt cx="57317" cy="108743"/>
            </a:xfrm>
          </p:grpSpPr>
          <p:sp>
            <p:nvSpPr>
              <p:cNvPr id="79" name="フリーフォーム: 図形 78">
                <a:extLst>
                  <a:ext uri="{FF2B5EF4-FFF2-40B4-BE49-F238E27FC236}">
                    <a16:creationId xmlns:a16="http://schemas.microsoft.com/office/drawing/2014/main" id="{FF876DCA-ACF7-46C7-BA4E-D75F0663565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フリーフォーム: 図形 80">
                <a:extLst>
                  <a:ext uri="{FF2B5EF4-FFF2-40B4-BE49-F238E27FC236}">
                    <a16:creationId xmlns:a16="http://schemas.microsoft.com/office/drawing/2014/main" id="{9AE77260-62DE-40A5-907E-D19238F33051}"/>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84" name="矢印: 下 83">
            <a:extLst>
              <a:ext uri="{FF2B5EF4-FFF2-40B4-BE49-F238E27FC236}">
                <a16:creationId xmlns:a16="http://schemas.microsoft.com/office/drawing/2014/main" id="{AE00FFA4-0237-4A80-9D4E-CD638140D71C}"/>
              </a:ext>
            </a:extLst>
          </p:cNvPr>
          <p:cNvSpPr/>
          <p:nvPr/>
        </p:nvSpPr>
        <p:spPr>
          <a:xfrm rot="16200000">
            <a:off x="1523646" y="4836648"/>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00FD391B-6CC5-49D6-B190-FFA5ADB62A3E}"/>
              </a:ext>
            </a:extLst>
          </p:cNvPr>
          <p:cNvSpPr txBox="1"/>
          <p:nvPr/>
        </p:nvSpPr>
        <p:spPr>
          <a:xfrm>
            <a:off x="4043762" y="11859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
        <p:nvSpPr>
          <p:cNvPr id="92" name="テキスト ボックス 91">
            <a:extLst>
              <a:ext uri="{FF2B5EF4-FFF2-40B4-BE49-F238E27FC236}">
                <a16:creationId xmlns:a16="http://schemas.microsoft.com/office/drawing/2014/main" id="{D16AB197-B9C5-4770-B8D1-2BF732743172}"/>
              </a:ext>
            </a:extLst>
          </p:cNvPr>
          <p:cNvSpPr txBox="1"/>
          <p:nvPr/>
        </p:nvSpPr>
        <p:spPr>
          <a:xfrm>
            <a:off x="1052538" y="5743949"/>
            <a:ext cx="1107996"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故障発生</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シナリオ</a:t>
            </a:r>
          </a:p>
        </p:txBody>
      </p:sp>
      <p:sp>
        <p:nvSpPr>
          <p:cNvPr id="94" name="吹き出し: 円形 93">
            <a:extLst>
              <a:ext uri="{FF2B5EF4-FFF2-40B4-BE49-F238E27FC236}">
                <a16:creationId xmlns:a16="http://schemas.microsoft.com/office/drawing/2014/main" id="{D35D9EAA-0C32-4CBC-9FC0-ED88A705EC0B}"/>
              </a:ext>
            </a:extLst>
          </p:cNvPr>
          <p:cNvSpPr/>
          <p:nvPr/>
        </p:nvSpPr>
        <p:spPr>
          <a:xfrm>
            <a:off x="1092839" y="4429379"/>
            <a:ext cx="556925" cy="399509"/>
          </a:xfrm>
          <a:prstGeom prst="wedgeEllipseCallout">
            <a:avLst>
              <a:gd name="adj1" fmla="val -35759"/>
              <a:gd name="adj2" fmla="val 520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Picture 2" descr="モヤモヤ・悩みのアイコン">
            <a:extLst>
              <a:ext uri="{FF2B5EF4-FFF2-40B4-BE49-F238E27FC236}">
                <a16:creationId xmlns:a16="http://schemas.microsoft.com/office/drawing/2014/main" id="{F2F0F484-D556-4233-9220-F9B6EFE54062}"/>
              </a:ext>
            </a:extLst>
          </p:cNvPr>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5597" y="4208549"/>
            <a:ext cx="851895" cy="851895"/>
          </a:xfrm>
          <a:prstGeom prst="rect">
            <a:avLst/>
          </a:prstGeom>
          <a:noFill/>
          <a:extLst>
            <a:ext uri="{909E8E84-426E-40DD-AFC4-6F175D3DCCD1}">
              <a14:hiddenFill xmlns:a14="http://schemas.microsoft.com/office/drawing/2010/main">
                <a:solidFill>
                  <a:srgbClr val="FFFFFF"/>
                </a:solidFill>
              </a14:hiddenFill>
            </a:ext>
          </a:extLst>
        </p:spPr>
      </p:pic>
      <p:sp>
        <p:nvSpPr>
          <p:cNvPr id="96" name="テキスト ボックス 95">
            <a:extLst>
              <a:ext uri="{FF2B5EF4-FFF2-40B4-BE49-F238E27FC236}">
                <a16:creationId xmlns:a16="http://schemas.microsoft.com/office/drawing/2014/main" id="{FB4FE408-8ABC-4D4A-AEE0-5227810DB81C}"/>
              </a:ext>
            </a:extLst>
          </p:cNvPr>
          <p:cNvSpPr txBox="1"/>
          <p:nvPr/>
        </p:nvSpPr>
        <p:spPr>
          <a:xfrm>
            <a:off x="814991" y="1314216"/>
            <a:ext cx="1579278" cy="523220"/>
          </a:xfrm>
          <a:prstGeom prst="rect">
            <a:avLst/>
          </a:prstGeom>
          <a:noFill/>
        </p:spPr>
        <p:txBody>
          <a:bodyPr wrap="none" rtlCol="0">
            <a:spAutoFit/>
          </a:bodyPr>
          <a:lstStyle/>
          <a:p>
            <a:pPr algn="ctr"/>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作業時間に対する</a:t>
            </a:r>
            <a:endParaRPr kumimoji="1" lang="en-US" altLang="ja-JP" sz="1400" dirty="0">
              <a:latin typeface="Arial" panose="020B0604020202020204" pitchFamily="34" charset="0"/>
              <a:ea typeface="ＭＳ Ｐゴシック" panose="020B0600070205080204" pitchFamily="50" charset="-128"/>
              <a:cs typeface="Arial" panose="020B0604020202020204" pitchFamily="34" charset="0"/>
            </a:endParaRPr>
          </a:p>
          <a:p>
            <a:pPr algn="ctr"/>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故障確率変化</a:t>
            </a:r>
          </a:p>
        </p:txBody>
      </p:sp>
      <p:cxnSp>
        <p:nvCxnSpPr>
          <p:cNvPr id="87" name="コネクタ: 曲線 86">
            <a:extLst>
              <a:ext uri="{FF2B5EF4-FFF2-40B4-BE49-F238E27FC236}">
                <a16:creationId xmlns:a16="http://schemas.microsoft.com/office/drawing/2014/main" id="{C12A089B-936A-4DF1-98E3-F6B6CC6ABCC0}"/>
              </a:ext>
            </a:extLst>
          </p:cNvPr>
          <p:cNvCxnSpPr>
            <a:cxnSpLocks/>
            <a:stCxn id="76" idx="1"/>
            <a:endCxn id="45" idx="0"/>
          </p:cNvCxnSpPr>
          <p:nvPr/>
        </p:nvCxnSpPr>
        <p:spPr>
          <a:xfrm rot="10800000" flipV="1">
            <a:off x="3517328" y="2046697"/>
            <a:ext cx="1209922" cy="488374"/>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88" name="テキスト ボックス 87">
            <a:extLst>
              <a:ext uri="{FF2B5EF4-FFF2-40B4-BE49-F238E27FC236}">
                <a16:creationId xmlns:a16="http://schemas.microsoft.com/office/drawing/2014/main" id="{6CD02178-48CF-4F65-A79A-8E58B154ADBD}"/>
              </a:ext>
            </a:extLst>
          </p:cNvPr>
          <p:cNvSpPr txBox="1"/>
          <p:nvPr/>
        </p:nvSpPr>
        <p:spPr>
          <a:xfrm>
            <a:off x="2696819" y="1561162"/>
            <a:ext cx="1654620"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ロボット組立て</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タスクの追加</a:t>
            </a:r>
          </a:p>
        </p:txBody>
      </p:sp>
    </p:spTree>
    <p:extLst>
      <p:ext uri="{BB962C8B-B14F-4D97-AF65-F5344CB8AC3E}">
        <p14:creationId xmlns:p14="http://schemas.microsoft.com/office/powerpoint/2010/main" val="153307536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7912</TotalTime>
  <Words>1137</Words>
  <Application>Microsoft Office PowerPoint</Application>
  <PresentationFormat>画面に合わせる (4:3)</PresentationFormat>
  <Paragraphs>403</Paragraphs>
  <Slides>20</Slides>
  <Notes>0</Notes>
  <HiddenSlides>0</HiddenSlides>
  <MMClips>3</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20</vt:i4>
      </vt:variant>
    </vt:vector>
  </HeadingPairs>
  <TitlesOfParts>
    <vt:vector size="30" baseType="lpstr">
      <vt:lpstr>Aptos</vt:lpstr>
      <vt:lpstr>Aptos Display</vt:lpstr>
      <vt:lpstr>MS PGothic</vt:lpstr>
      <vt:lpstr>MS PGothic</vt:lpstr>
      <vt:lpstr>游ゴシック</vt:lpstr>
      <vt:lpstr>Arial</vt:lpstr>
      <vt:lpstr>Roboto</vt:lpstr>
      <vt:lpstr>Times New Roman</vt:lpstr>
      <vt:lpstr>Wingdings</vt:lpstr>
      <vt:lpstr>Office テーマ</vt:lpstr>
      <vt:lpstr>PowerPoint プレゼンテーション</vt:lpstr>
      <vt:lpstr>問題設定</vt:lpstr>
      <vt:lpstr>シミュレーションのイメージ</vt:lpstr>
      <vt:lpstr>2024 – 11月時点</vt:lpstr>
      <vt:lpstr>フレームワークの全体像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多目的最適化で得られた 配分プラン</vt:lpstr>
      <vt:lpstr>故障が起こるシナリオで タスクアロケーション（最適化前）</vt:lpstr>
      <vt:lpstr>故障が起こるシナリオで タスクアロケーション（最適化後）</vt:lpstr>
      <vt:lpstr>タスクアロケーションの問題設定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松野 文俊</dc:creator>
  <cp:lastModifiedBy>谷垣 勇輝</cp:lastModifiedBy>
  <cp:revision>63</cp:revision>
  <dcterms:created xsi:type="dcterms:W3CDTF">2024-10-15T00:11:02Z</dcterms:created>
  <dcterms:modified xsi:type="dcterms:W3CDTF">2025-04-10T02:46:49Z</dcterms:modified>
</cp:coreProperties>
</file>